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7" r:id="rId6"/>
    <p:sldId id="262" r:id="rId7"/>
    <p:sldId id="266" r:id="rId8"/>
    <p:sldId id="267" r:id="rId9"/>
    <p:sldId id="271" r:id="rId10"/>
    <p:sldId id="900" r:id="rId11"/>
    <p:sldId id="894" r:id="rId12"/>
    <p:sldId id="898" r:id="rId13"/>
    <p:sldId id="899" r:id="rId14"/>
    <p:sldId id="878" r:id="rId15"/>
    <p:sldId id="670" r:id="rId16"/>
    <p:sldId id="739" r:id="rId17"/>
    <p:sldId id="740" r:id="rId18"/>
    <p:sldId id="742" r:id="rId19"/>
    <p:sldId id="672" r:id="rId20"/>
    <p:sldId id="743" r:id="rId21"/>
    <p:sldId id="674" r:id="rId22"/>
    <p:sldId id="675" r:id="rId23"/>
    <p:sldId id="895" r:id="rId24"/>
    <p:sldId id="288" r:id="rId25"/>
    <p:sldId id="687" r:id="rId26"/>
    <p:sldId id="896" r:id="rId27"/>
    <p:sldId id="897" r:id="rId28"/>
    <p:sldId id="292" r:id="rId29"/>
    <p:sldId id="284" r:id="rId30"/>
    <p:sldId id="293" r:id="rId3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220"/>
    <a:srgbClr val="FFC000"/>
    <a:srgbClr val="FF0000"/>
    <a:srgbClr val="FFE1E1"/>
    <a:srgbClr val="FFF7DD"/>
    <a:srgbClr val="FFF3CD"/>
    <a:srgbClr val="49A942"/>
    <a:srgbClr val="EBF6EA"/>
    <a:srgbClr val="FEF4EC"/>
    <a:srgbClr val="FD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3" autoAdjust="0"/>
    <p:restoredTop sz="94742"/>
  </p:normalViewPr>
  <p:slideViewPr>
    <p:cSldViewPr snapToGrid="0">
      <p:cViewPr varScale="1">
        <p:scale>
          <a:sx n="85" d="100"/>
          <a:sy n="85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>
                <a:latin typeface="Verdana" panose="020B0604030504040204" pitchFamily="34" charset="0"/>
              </a:rPr>
              <a:t>27/12/2023</a:t>
            </a:fld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>
                <a:latin typeface="Verdana" panose="020B0604030504040204" pitchFamily="34" charset="0"/>
              </a:rPr>
              <a:t>‹Nº›</a:t>
            </a:fld>
            <a:endParaRPr lang="es-CO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90C4F-4CD3-9443-B078-5E6D0607DC09}" type="datetimeFigureOut">
              <a:rPr lang="en-CO" smtClean="0"/>
              <a:t>12/27/2023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A7DF0-3770-D449-BCEC-210EA1C82C6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237762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A7DF0-3770-D449-BCEC-210EA1C82C67}" type="slidenum">
              <a:rPr lang="en-CO" smtClean="0"/>
              <a:t>8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410979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A7DF0-3770-D449-BCEC-210EA1C82C67}" type="slidenum">
              <a:rPr lang="en-CO" smtClean="0"/>
              <a:t>21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59696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A7DF0-3770-D449-BCEC-210EA1C82C67}" type="slidenum">
              <a:rPr lang="en-CO" smtClean="0"/>
              <a:t>25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18966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A7DF0-3770-D449-BCEC-210EA1C82C67}" type="slidenum">
              <a:rPr lang="en-CO" smtClean="0"/>
              <a:t>26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226838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A7DF0-3770-D449-BCEC-210EA1C82C67}" type="slidenum">
              <a:rPr lang="en-CO" smtClean="0"/>
              <a:t>27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45784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86A8BFE-123A-3DB8-E3AA-56997D1C6C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ECFB8FD-B84C-3DA9-3B10-D5FDB36DD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27/12/2023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27/12/2023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www.unidadvictimas.gov.co</a:t>
            </a:r>
            <a:endParaRPr kumimoji="0" lang="es-C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ángulo 7">
            <a:extLst>
              <a:ext uri="{FF2B5EF4-FFF2-40B4-BE49-F238E27FC236}">
                <a16:creationId xmlns:a16="http://schemas.microsoft.com/office/drawing/2014/main" id="{60C2A228-8201-26CF-17FC-35A6D5094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398" y="679816"/>
            <a:ext cx="75059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 altLang="es-ES" sz="2800" b="1" dirty="0">
                <a:solidFill>
                  <a:srgbClr val="4472C4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Matrices étnicas</a:t>
            </a:r>
            <a:endParaRPr kumimoji="0" lang="es-CO" altLang="es-ES" sz="2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2CCA930-815F-953A-6682-4180370BB6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746649"/>
              </p:ext>
            </p:extLst>
          </p:nvPr>
        </p:nvGraphicFramePr>
        <p:xfrm>
          <a:off x="1490132" y="1162756"/>
          <a:ext cx="10701867" cy="531868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76572">
                  <a:extLst>
                    <a:ext uri="{9D8B030D-6E8A-4147-A177-3AD203B41FA5}">
                      <a16:colId xmlns:a16="http://schemas.microsoft.com/office/drawing/2014/main" val="2385262156"/>
                    </a:ext>
                  </a:extLst>
                </a:gridCol>
                <a:gridCol w="8225295">
                  <a:extLst>
                    <a:ext uri="{9D8B030D-6E8A-4147-A177-3AD203B41FA5}">
                      <a16:colId xmlns:a16="http://schemas.microsoft.com/office/drawing/2014/main" val="1926072968"/>
                    </a:ext>
                  </a:extLst>
                </a:gridCol>
              </a:tblGrid>
              <a:tr h="194281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b="1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Entidad</a:t>
                      </a:r>
                      <a:endParaRPr lang="es-CO" sz="1400" b="1" kern="12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82225" marR="82225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Variables que capturan</a:t>
                      </a:r>
                    </a:p>
                  </a:txBody>
                  <a:tcPr marL="6832" marR="6832" marT="6832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488410"/>
                  </a:ext>
                </a:extLst>
              </a:tr>
              <a:tr h="1410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DNP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Se recoge la información dispuesta por los registros administrativos provenientes del ICBF y Registro </a:t>
                      </a:r>
                      <a:r>
                        <a:rPr lang="es-CO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Unico</a:t>
                      </a:r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de Victimas relacionados con la pertenencia ética de sus registros. En espera del Ministerio del Interior para integrar información de los listados censales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37292682"/>
                  </a:ext>
                </a:extLst>
              </a:tr>
              <a:tr h="7825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Gestión del Riesgo de desastres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Grupo étnico: Indígena, Gitano-ROM, Raizal, NARP(Negros, Afrodescendientes, Raizales y Palenqueros), Palenquero(a), Negro(a), Mulato(a), Afrodescendiente, Afrocolombiano(a)</a:t>
                      </a: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2139819120"/>
                  </a:ext>
                </a:extLst>
              </a:tr>
              <a:tr h="1063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UARIV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Negro(a) o </a:t>
                      </a:r>
                      <a:r>
                        <a:rPr lang="pt-BR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Afrocolombiano</a:t>
                      </a:r>
                      <a:r>
                        <a:rPr lang="pt-B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(a)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Raizal del </a:t>
                      </a:r>
                      <a:r>
                        <a:rPr lang="es-CO" sz="14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Archipielago</a:t>
                      </a:r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de San Andrés y Providencia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Indígena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Gitano(a) ROM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Palenquero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Indígena (Acreditado RA)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Gitano (RROM) (Acreditado RA)</a:t>
                      </a:r>
                    </a:p>
                    <a:p>
                      <a:pPr algn="l" fontAlgn="b"/>
                      <a:endParaRPr lang="es-CO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Negro (Acreditado RA)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Afrocolombiano (Acreditado RA)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Palenquero (Acreditado RA)</a:t>
                      </a:r>
                    </a:p>
                    <a:p>
                      <a:pPr algn="l" fontAlgn="b"/>
                      <a:r>
                        <a:rPr lang="es-CO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Raizal  (Acreditado RA)</a:t>
                      </a:r>
                    </a:p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3189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00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E8936F4-EBA4-4648-A8DD-96791CFB5BDD}"/>
              </a:ext>
            </a:extLst>
          </p:cNvPr>
          <p:cNvSpPr/>
          <p:nvPr/>
        </p:nvSpPr>
        <p:spPr>
          <a:xfrm>
            <a:off x="5796896" y="0"/>
            <a:ext cx="4871104" cy="6888954"/>
          </a:xfrm>
          <a:prstGeom prst="rect">
            <a:avLst/>
          </a:prstGeom>
          <a:solidFill>
            <a:srgbClr val="E5E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A9460CE-E982-4A60-84E2-AFA81519E7C8}"/>
              </a:ext>
            </a:extLst>
          </p:cNvPr>
          <p:cNvSpPr/>
          <p:nvPr/>
        </p:nvSpPr>
        <p:spPr>
          <a:xfrm>
            <a:off x="5796896" y="2497023"/>
            <a:ext cx="4871103" cy="1894909"/>
          </a:xfrm>
          <a:prstGeom prst="rect">
            <a:avLst/>
          </a:prstGeom>
          <a:solidFill>
            <a:srgbClr val="D3D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8676" name="CuadroTexto 2"/>
          <p:cNvSpPr txBox="1">
            <a:spLocks noChangeArrowheads="1"/>
          </p:cNvSpPr>
          <p:nvPr/>
        </p:nvSpPr>
        <p:spPr bwMode="auto">
          <a:xfrm>
            <a:off x="-1530350" y="11239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CO" altLang="es-CO"/>
          </a:p>
        </p:txBody>
      </p:sp>
      <p:sp>
        <p:nvSpPr>
          <p:cNvPr id="28677" name="Rectángulo 7"/>
          <p:cNvSpPr>
            <a:spLocks noChangeArrowheads="1"/>
          </p:cNvSpPr>
          <p:nvPr/>
        </p:nvSpPr>
        <p:spPr bwMode="auto">
          <a:xfrm>
            <a:off x="5982302" y="2886052"/>
            <a:ext cx="42728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altLang="es-ES" sz="2800" b="1" dirty="0">
                <a:solidFill>
                  <a:schemeClr val="tx2"/>
                </a:solidFill>
                <a:latin typeface="Verdana" pitchFamily="34" charset="0"/>
              </a:rPr>
              <a:t>Seguimiento y Cierre POA 2023.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70EA0A5-FAAD-51C2-DBCD-1D6E42132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829332"/>
            <a:ext cx="9144000" cy="5962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4A16FCF-2056-C51C-B495-F68097C15EA9}"/>
              </a:ext>
            </a:extLst>
          </p:cNvPr>
          <p:cNvSpPr/>
          <p:nvPr/>
        </p:nvSpPr>
        <p:spPr>
          <a:xfrm>
            <a:off x="5796894" y="4282349"/>
            <a:ext cx="4871106" cy="105651"/>
          </a:xfrm>
          <a:prstGeom prst="rect">
            <a:avLst/>
          </a:prstGeom>
          <a:solidFill>
            <a:srgbClr val="BCBC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 descr="Un grupo de personas en un salón de clases&#10;&#10;Descripción generada automáticamente con confianza media">
            <a:extLst>
              <a:ext uri="{FF2B5EF4-FFF2-40B4-BE49-F238E27FC236}">
                <a16:creationId xmlns:a16="http://schemas.microsoft.com/office/drawing/2014/main" id="{ECA567A1-B2CA-349E-1799-14DE64DBAF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r="57357"/>
          <a:stretch/>
        </p:blipFill>
        <p:spPr>
          <a:xfrm>
            <a:off x="1523999" y="1"/>
            <a:ext cx="4272894" cy="68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7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9845961B-BCB5-4394-98D2-3B295644DAB6}"/>
              </a:ext>
            </a:extLst>
          </p:cNvPr>
          <p:cNvSpPr/>
          <p:nvPr/>
        </p:nvSpPr>
        <p:spPr>
          <a:xfrm>
            <a:off x="1762226" y="4160296"/>
            <a:ext cx="8616455" cy="2035025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02D45ED-7F0C-487C-9FF0-FFD9A9AEB53A}"/>
              </a:ext>
            </a:extLst>
          </p:cNvPr>
          <p:cNvSpPr/>
          <p:nvPr/>
        </p:nvSpPr>
        <p:spPr>
          <a:xfrm>
            <a:off x="5150646" y="1469535"/>
            <a:ext cx="5228034" cy="2682478"/>
          </a:xfrm>
          <a:prstGeom prst="rect">
            <a:avLst/>
          </a:prstGeom>
          <a:solidFill>
            <a:srgbClr val="05A7E1">
              <a:alpha val="1411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16398" name="Rectángulo 4">
            <a:extLst>
              <a:ext uri="{FF2B5EF4-FFF2-40B4-BE49-F238E27FC236}">
                <a16:creationId xmlns:a16="http://schemas.microsoft.com/office/drawing/2014/main" id="{E765CE96-2C8A-497D-B5D7-664E6A3C1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575743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</a:t>
            </a:r>
            <a:r>
              <a:rPr lang="es-CO" altLang="es-MX" sz="3600" b="1" dirty="0">
                <a:solidFill>
                  <a:srgbClr val="376092"/>
                </a:solidFill>
                <a:latin typeface="Verdana" panose="020B0604030504040204" pitchFamily="34" charset="0"/>
              </a:rPr>
              <a:t>2023</a:t>
            </a: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 - STNSI</a:t>
            </a:r>
          </a:p>
        </p:txBody>
      </p:sp>
      <p:sp>
        <p:nvSpPr>
          <p:cNvPr id="12294" name="Marcador de texto 5">
            <a:extLst>
              <a:ext uri="{FF2B5EF4-FFF2-40B4-BE49-F238E27FC236}">
                <a16:creationId xmlns:a16="http://schemas.microsoft.com/office/drawing/2014/main" id="{0F9E1F24-5A9E-4B60-A535-6AF0B06D2ABD}"/>
              </a:ext>
            </a:extLst>
          </p:cNvPr>
          <p:cNvSpPr txBox="1">
            <a:spLocks/>
          </p:cNvSpPr>
          <p:nvPr/>
        </p:nvSpPr>
        <p:spPr bwMode="auto">
          <a:xfrm>
            <a:off x="7094936" y="1950646"/>
            <a:ext cx="3283744" cy="130548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CO" altLang="es-MX" sz="1725" b="1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Acción Estratégica: </a:t>
            </a:r>
          </a:p>
          <a:p>
            <a:pPr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CO" altLang="es-MX" sz="1200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Acompañar el despliegue para la implementación del marco de interoperabilidad en la plataforma X-ROAD con entidades del SNARIV.</a:t>
            </a:r>
            <a:endParaRPr lang="es-MX" altLang="es-MX" sz="1200" dirty="0">
              <a:solidFill>
                <a:srgbClr val="3366CC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390" name="Marcador de texto 5">
            <a:extLst>
              <a:ext uri="{FF2B5EF4-FFF2-40B4-BE49-F238E27FC236}">
                <a16:creationId xmlns:a16="http://schemas.microsoft.com/office/drawing/2014/main" id="{EBDC42BB-E136-4C8F-A78E-8DD88619D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452" y="3828018"/>
            <a:ext cx="7346126" cy="236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725" b="1" dirty="0">
                <a:solidFill>
                  <a:schemeClr val="bg1"/>
                </a:solidFill>
                <a:latin typeface="Verdana" panose="020B0604030504040204" pitchFamily="34" charset="0"/>
              </a:rPr>
              <a:t>Seguimiento y Cierre 2023: 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CO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Avance para la Interoperabilidad entre la UARIV y otras entidades con apoyo de la Agencia Nacional Digital y MinTIC</a:t>
            </a:r>
            <a:r>
              <a:rPr lang="es-MX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. 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CO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Sesiones técnicas para avanzar en la Interoperabilidad entre el Ministerio del Interior y la UARIV con apoyo de la Agencia Nacional Digital y MinTIC.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MX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Diagnóstico de Interoperabilidad X-ROAD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CO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Jornadas de fortalecimiento en X-ROAD en la primera y segunda sesión  del STNSI.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MX" altLang="es-MX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</a:t>
            </a:r>
            <a:r>
              <a:rPr lang="es-MX" altLang="es-MX" sz="1600" dirty="0">
                <a:solidFill>
                  <a:schemeClr val="bg1"/>
                </a:solidFill>
                <a:latin typeface="Verdana" panose="020B0604030504040204" pitchFamily="34" charset="0"/>
              </a:rPr>
              <a:t> </a:t>
            </a:r>
            <a:r>
              <a:rPr lang="es-MX" altLang="es-MX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6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92BF483A-9DFC-4F42-89BD-7026138518E1}"/>
              </a:ext>
            </a:extLst>
          </p:cNvPr>
          <p:cNvSpPr/>
          <p:nvPr/>
        </p:nvSpPr>
        <p:spPr>
          <a:xfrm>
            <a:off x="1762226" y="1469535"/>
            <a:ext cx="3425429" cy="2682478"/>
          </a:xfrm>
          <a:prstGeom prst="rect">
            <a:avLst/>
          </a:prstGeom>
          <a:solidFill>
            <a:srgbClr val="05A7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8DCFB0D0-A115-431D-8412-C3798763827B}"/>
              </a:ext>
            </a:extLst>
          </p:cNvPr>
          <p:cNvSpPr txBox="1">
            <a:spLocks/>
          </p:cNvSpPr>
          <p:nvPr/>
        </p:nvSpPr>
        <p:spPr bwMode="auto">
          <a:xfrm>
            <a:off x="1910954" y="1687985"/>
            <a:ext cx="3171825" cy="1235868"/>
          </a:xfrm>
          <a:prstGeom prst="rect">
            <a:avLst/>
          </a:prstGeom>
          <a:noFill/>
          <a:ln w="28575">
            <a:noFill/>
          </a:ln>
        </p:spPr>
        <p:txBody>
          <a:bodyPr>
            <a:normAutofit fontScale="25000" lnSpcReduction="2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69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 Objetivo Específico: </a:t>
            </a:r>
          </a:p>
          <a:p>
            <a:pPr algn="just">
              <a:defRPr/>
            </a:pPr>
            <a:r>
              <a:rPr lang="es-CO" sz="4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Implementar los servicios identificados bajo los dominios de interoperabilidad y viabilizar su operación mediante la plataforma de </a:t>
            </a:r>
            <a:r>
              <a:rPr lang="es-CO" sz="48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interoperadasbilidad</a:t>
            </a:r>
            <a:r>
              <a:rPr lang="es-CO" sz="4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X-ROAD. </a:t>
            </a:r>
          </a:p>
        </p:txBody>
      </p:sp>
      <p:pic>
        <p:nvPicPr>
          <p:cNvPr id="16393" name="Imagen 7">
            <a:extLst>
              <a:ext uri="{FF2B5EF4-FFF2-40B4-BE49-F238E27FC236}">
                <a16:creationId xmlns:a16="http://schemas.microsoft.com/office/drawing/2014/main" id="{81DE0635-F1F3-43F8-BEE0-169F3FE349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452" y="2770754"/>
            <a:ext cx="1276974" cy="130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Imagen 11">
            <a:extLst>
              <a:ext uri="{FF2B5EF4-FFF2-40B4-BE49-F238E27FC236}">
                <a16:creationId xmlns:a16="http://schemas.microsoft.com/office/drawing/2014/main" id="{A7301A1D-B914-4167-B6B2-65B383390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457" y="1995474"/>
            <a:ext cx="1414463" cy="155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Imagen 14">
            <a:extLst>
              <a:ext uri="{FF2B5EF4-FFF2-40B4-BE49-F238E27FC236}">
                <a16:creationId xmlns:a16="http://schemas.microsoft.com/office/drawing/2014/main" id="{4AD9EC59-9ED7-45E5-B566-394839536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054" y="4747387"/>
            <a:ext cx="769144" cy="83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3BC2DBD-E39A-E16F-EF0B-62FC2C9E2C91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58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162A4B1-932C-406B-8778-02631A62F156}"/>
              </a:ext>
            </a:extLst>
          </p:cNvPr>
          <p:cNvSpPr/>
          <p:nvPr/>
        </p:nvSpPr>
        <p:spPr>
          <a:xfrm>
            <a:off x="1794232" y="3638239"/>
            <a:ext cx="8628500" cy="2256534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95AD049-A06A-45EF-8B64-2ABF2D786970}"/>
              </a:ext>
            </a:extLst>
          </p:cNvPr>
          <p:cNvSpPr/>
          <p:nvPr/>
        </p:nvSpPr>
        <p:spPr>
          <a:xfrm>
            <a:off x="5194697" y="1128197"/>
            <a:ext cx="5228034" cy="2510042"/>
          </a:xfrm>
          <a:prstGeom prst="rect">
            <a:avLst/>
          </a:prstGeom>
          <a:solidFill>
            <a:srgbClr val="E9E0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D927982-C4F3-4B67-AD65-38D5DC6B4D71}"/>
              </a:ext>
            </a:extLst>
          </p:cNvPr>
          <p:cNvSpPr/>
          <p:nvPr/>
        </p:nvSpPr>
        <p:spPr>
          <a:xfrm>
            <a:off x="1794232" y="1128197"/>
            <a:ext cx="3425429" cy="2510042"/>
          </a:xfrm>
          <a:prstGeom prst="rect">
            <a:avLst/>
          </a:prstGeom>
          <a:solidFill>
            <a:srgbClr val="E6AF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17413" name="Imagen 4">
            <a:extLst>
              <a:ext uri="{FF2B5EF4-FFF2-40B4-BE49-F238E27FC236}">
                <a16:creationId xmlns:a16="http://schemas.microsoft.com/office/drawing/2014/main" id="{122F9F2F-CC07-4990-B5C3-A9641803E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427" y="2524012"/>
            <a:ext cx="920104" cy="920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Imagen 10">
            <a:extLst>
              <a:ext uri="{FF2B5EF4-FFF2-40B4-BE49-F238E27FC236}">
                <a16:creationId xmlns:a16="http://schemas.microsoft.com/office/drawing/2014/main" id="{D605A784-07FB-49D0-92B7-2666C3999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03" y="4185203"/>
            <a:ext cx="857451" cy="93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Marcador de texto 5">
            <a:extLst>
              <a:ext uri="{FF2B5EF4-FFF2-40B4-BE49-F238E27FC236}">
                <a16:creationId xmlns:a16="http://schemas.microsoft.com/office/drawing/2014/main" id="{30C94A3A-C00F-4894-AD21-E348856E3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500" y="1180666"/>
            <a:ext cx="3251196" cy="106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s-CO" altLang="es-MX" sz="1725" b="1" dirty="0">
                <a:solidFill>
                  <a:srgbClr val="FFFFFF"/>
                </a:solidFill>
                <a:latin typeface="Verdana" panose="020B0604030504040204" pitchFamily="34" charset="0"/>
              </a:rPr>
              <a:t>2. Objetivo Específico: </a:t>
            </a: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Fortalecer Mesas de Participación de Víctimas en articulación con los delegados de la Mesa Nacional de Víctimas en el STNSI y la Subdirección de Participación de la UARIV.</a:t>
            </a:r>
            <a:endParaRPr lang="es-CO" altLang="es-MX" sz="1500" dirty="0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C2A54BB-957B-4DFF-97A8-ACCD8C0B1C5D}"/>
              </a:ext>
            </a:extLst>
          </p:cNvPr>
          <p:cNvSpPr txBox="1">
            <a:spLocks/>
          </p:cNvSpPr>
          <p:nvPr/>
        </p:nvSpPr>
        <p:spPr>
          <a:xfrm>
            <a:off x="6972343" y="1593240"/>
            <a:ext cx="3127967" cy="1266283"/>
          </a:xfrm>
          <a:prstGeom prst="rect">
            <a:avLst/>
          </a:prstGeom>
          <a:ln w="28575">
            <a:noFill/>
          </a:ln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725" dirty="0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Acción Estratégica: </a:t>
            </a:r>
          </a:p>
          <a:p>
            <a:pPr algn="just">
              <a:defRPr/>
            </a:pPr>
            <a:r>
              <a:rPr lang="es-CO" sz="1500" b="0" dirty="0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Realizar jornadas de fortalecimiento a representantes y población víctima. 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76DB11D5-9EF8-4356-B475-3BA6FC5D1282}"/>
              </a:ext>
            </a:extLst>
          </p:cNvPr>
          <p:cNvSpPr txBox="1">
            <a:spLocks/>
          </p:cNvSpPr>
          <p:nvPr/>
        </p:nvSpPr>
        <p:spPr>
          <a:xfrm>
            <a:off x="3506946" y="3690708"/>
            <a:ext cx="6454817" cy="2084098"/>
          </a:xfrm>
          <a:prstGeom prst="rect">
            <a:avLst/>
          </a:prstGeom>
          <a:ln w="28575">
            <a:noFill/>
          </a:ln>
        </p:spPr>
        <p:txBody>
          <a:bodyPr anchor="b">
            <a:normAutofit fontScale="92500" lnSpcReduction="2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8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realiza sesión con la participación de los delegados de la Mesa Nacional de Víctimas con el fin de exponer el POA 2022 y se definieron los territorios a fortalecer.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Sesiones con la Subdirección de Participación.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jornadas de fortalecimiento en Portafolio de Servicios de la SRNI (Cauca – </a:t>
            </a:r>
            <a:r>
              <a:rPr lang="es-CO" sz="1350" b="0" dirty="0" err="1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Antiqouia</a:t>
            </a: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Por motivos de agendas y coyuntura de elecciones de mesas de víctimas  no se realizaron las jornadas en Caquetá y con Victimas en el exterior. </a:t>
            </a:r>
          </a:p>
          <a:p>
            <a:pPr algn="just">
              <a:defRPr/>
            </a:pPr>
            <a:r>
              <a:rPr lang="es-MX" altLang="es-MX" sz="1600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 </a:t>
            </a:r>
            <a:r>
              <a:rPr lang="es-MX" altLang="es-MX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6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17419" name="Imagen 16">
            <a:extLst>
              <a:ext uri="{FF2B5EF4-FFF2-40B4-BE49-F238E27FC236}">
                <a16:creationId xmlns:a16="http://schemas.microsoft.com/office/drawing/2014/main" id="{AB166BAC-F89D-4B23-B923-864B4510F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129" y="1675162"/>
            <a:ext cx="1275117" cy="141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59A90850-03D5-2410-6314-7D60F7C2A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</a:t>
            </a:r>
            <a:r>
              <a:rPr lang="es-CO" altLang="es-MX" sz="3600" b="1" dirty="0">
                <a:solidFill>
                  <a:srgbClr val="376092"/>
                </a:solidFill>
                <a:latin typeface="Verdana" panose="020B0604030504040204" pitchFamily="34" charset="0"/>
              </a:rPr>
              <a:t>2023</a:t>
            </a: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 - STNSI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118CC5D-A561-19B7-7A87-0C7EC1F3FAFE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60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B05C418-BDFD-4089-9F8D-B3CC55A06792}"/>
              </a:ext>
            </a:extLst>
          </p:cNvPr>
          <p:cNvSpPr/>
          <p:nvPr/>
        </p:nvSpPr>
        <p:spPr>
          <a:xfrm>
            <a:off x="1740938" y="3426970"/>
            <a:ext cx="8565356" cy="2387904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5DC6119-6588-4F56-8C9A-BB3FC5F39381}"/>
              </a:ext>
            </a:extLst>
          </p:cNvPr>
          <p:cNvSpPr/>
          <p:nvPr/>
        </p:nvSpPr>
        <p:spPr>
          <a:xfrm>
            <a:off x="5124449" y="1243138"/>
            <a:ext cx="5201870" cy="2196191"/>
          </a:xfrm>
          <a:prstGeom prst="rect">
            <a:avLst/>
          </a:prstGeom>
          <a:solidFill>
            <a:srgbClr val="05A7E1">
              <a:alpha val="1411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D4CFD84-F315-4D06-808E-35FE7148942F}"/>
              </a:ext>
            </a:extLst>
          </p:cNvPr>
          <p:cNvSpPr/>
          <p:nvPr/>
        </p:nvSpPr>
        <p:spPr>
          <a:xfrm>
            <a:off x="1740939" y="1234841"/>
            <a:ext cx="3425429" cy="2183833"/>
          </a:xfrm>
          <a:prstGeom prst="rect">
            <a:avLst/>
          </a:prstGeom>
          <a:solidFill>
            <a:srgbClr val="05A7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18437" name="Imagen 6">
            <a:extLst>
              <a:ext uri="{FF2B5EF4-FFF2-40B4-BE49-F238E27FC236}">
                <a16:creationId xmlns:a16="http://schemas.microsoft.com/office/drawing/2014/main" id="{0C3F69B1-9CB0-4E6F-A3F0-81DE8354A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464" y="2427332"/>
            <a:ext cx="919628" cy="91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Imagen 8">
            <a:extLst>
              <a:ext uri="{FF2B5EF4-FFF2-40B4-BE49-F238E27FC236}">
                <a16:creationId xmlns:a16="http://schemas.microsoft.com/office/drawing/2014/main" id="{D9E72E57-4A49-42CD-BD67-C6AA226E3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001" y="1569108"/>
            <a:ext cx="1254307" cy="137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Imagen 10">
            <a:extLst>
              <a:ext uri="{FF2B5EF4-FFF2-40B4-BE49-F238E27FC236}">
                <a16:creationId xmlns:a16="http://schemas.microsoft.com/office/drawing/2014/main" id="{41085E22-BB75-4D74-9249-236E19642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631" y="4030886"/>
            <a:ext cx="994215" cy="10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Marcador de texto 5">
            <a:extLst>
              <a:ext uri="{FF2B5EF4-FFF2-40B4-BE49-F238E27FC236}">
                <a16:creationId xmlns:a16="http://schemas.microsoft.com/office/drawing/2014/main" id="{3DEDEDB9-1C6C-4135-9652-6DFD19EB8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682" y="1299247"/>
            <a:ext cx="3239691" cy="112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MX" sz="1725" b="1" dirty="0">
                <a:solidFill>
                  <a:srgbClr val="FFFFFF"/>
                </a:solidFill>
                <a:latin typeface="Verdana" panose="020B0604030504040204" pitchFamily="34" charset="0"/>
              </a:rPr>
              <a:t>3. Objetivo Específico: 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Revisar los avances de acuerdo con los lineamientos del CONPES 4031 de 2021 en materia de sistemas de información.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B853325C-9924-4A32-9BE4-274346A5B6A2}"/>
              </a:ext>
            </a:extLst>
          </p:cNvPr>
          <p:cNvSpPr txBox="1">
            <a:spLocks/>
          </p:cNvSpPr>
          <p:nvPr/>
        </p:nvSpPr>
        <p:spPr>
          <a:xfrm>
            <a:off x="6836569" y="1569109"/>
            <a:ext cx="3426619" cy="1140895"/>
          </a:xfrm>
          <a:prstGeom prst="rect">
            <a:avLst/>
          </a:prstGeom>
          <a:ln w="28575">
            <a:noFill/>
          </a:ln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725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Acción Estratégica: </a:t>
            </a:r>
          </a:p>
          <a:p>
            <a:pPr algn="just">
              <a:defRPr/>
            </a:pPr>
            <a:r>
              <a:rPr lang="es-CO" sz="1200" b="0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Recolectar la información necesaria para la realizar seguimiento a las acciones del Plan de Acción de Seguimiento -PAS- en torno a los sistemas de información en el marco del CONPES 4031 de 2021.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9965FFF1-DF40-4889-B012-E1CF7C0B01D7}"/>
              </a:ext>
            </a:extLst>
          </p:cNvPr>
          <p:cNvSpPr txBox="1">
            <a:spLocks/>
          </p:cNvSpPr>
          <p:nvPr/>
        </p:nvSpPr>
        <p:spPr bwMode="auto">
          <a:xfrm>
            <a:off x="3533554" y="3426970"/>
            <a:ext cx="6381817" cy="219619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CO" altLang="es-MX" sz="1725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marL="285750" indent="-2857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  <a:defRPr/>
            </a:pPr>
            <a:r>
              <a:rPr lang="es-CO" altLang="es-MX" sz="135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solicita información frente a las acciones definidas en el CONPES 4031 de 2021 concernientes a los temas de sistemas de información. </a:t>
            </a:r>
          </a:p>
          <a:p>
            <a:pPr marL="285750" indent="-2857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  <a:defRPr/>
            </a:pPr>
            <a:r>
              <a:rPr lang="es-CO" altLang="es-MX" sz="135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Sesión con DNP con el objetivo de definir acciones frente al seguimiento del CONPES 4031 en el marco del STNSI.</a:t>
            </a:r>
            <a:endParaRPr lang="es-MX" altLang="es-MX" sz="1350" dirty="0">
              <a:solidFill>
                <a:schemeClr val="bg1">
                  <a:lumMod val="9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  <a:defRPr/>
            </a:pPr>
            <a:r>
              <a:rPr lang="es-MX" altLang="es-MX" sz="135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Informe </a:t>
            </a:r>
            <a:r>
              <a:rPr lang="es-CO" altLang="es-MX" sz="135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avance frente a las acciones del CONPES 4031 de 2023.</a:t>
            </a:r>
          </a:p>
          <a:p>
            <a:pPr marL="285750" indent="-2857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  <a:defRPr/>
            </a:pPr>
            <a:r>
              <a:rPr lang="es-CO" altLang="es-MX" sz="135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 reporte final 2023 se carga en el mes de enero 2024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MX" altLang="es-MX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</a:t>
            </a:r>
            <a:r>
              <a:rPr lang="es-MX" altLang="es-MX" sz="1600" dirty="0">
                <a:solidFill>
                  <a:schemeClr val="bg1"/>
                </a:solidFill>
                <a:latin typeface="Verdana" panose="020B0604030504040204" pitchFamily="34" charset="0"/>
              </a:rPr>
              <a:t> </a:t>
            </a:r>
            <a:r>
              <a:rPr lang="es-MX" altLang="es-MX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600" b="1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9B0CFB9-9495-F1F3-8EE4-CF23A1D7A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</a:t>
            </a:r>
            <a:r>
              <a:rPr lang="es-CO" altLang="es-MX" sz="3600" b="1" dirty="0">
                <a:solidFill>
                  <a:srgbClr val="376092"/>
                </a:solidFill>
                <a:latin typeface="Verdana" panose="020B0604030504040204" pitchFamily="34" charset="0"/>
              </a:rPr>
              <a:t>2023</a:t>
            </a: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 - STNSI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22E8835-A782-011F-64F8-46CDF1A8A75D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09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162A4B1-932C-406B-8778-02631A62F156}"/>
              </a:ext>
            </a:extLst>
          </p:cNvPr>
          <p:cNvSpPr/>
          <p:nvPr/>
        </p:nvSpPr>
        <p:spPr>
          <a:xfrm>
            <a:off x="1777008" y="4075092"/>
            <a:ext cx="8653463" cy="1921671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95AD049-A06A-45EF-8B64-2ABF2D786970}"/>
              </a:ext>
            </a:extLst>
          </p:cNvPr>
          <p:cNvSpPr/>
          <p:nvPr/>
        </p:nvSpPr>
        <p:spPr>
          <a:xfrm>
            <a:off x="5786230" y="1404996"/>
            <a:ext cx="4636501" cy="2682478"/>
          </a:xfrm>
          <a:prstGeom prst="rect">
            <a:avLst/>
          </a:prstGeom>
          <a:solidFill>
            <a:srgbClr val="E9E0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D927982-C4F3-4B67-AD65-38D5DC6B4D71}"/>
              </a:ext>
            </a:extLst>
          </p:cNvPr>
          <p:cNvSpPr/>
          <p:nvPr/>
        </p:nvSpPr>
        <p:spPr>
          <a:xfrm>
            <a:off x="1777007" y="1404996"/>
            <a:ext cx="4001482" cy="2682478"/>
          </a:xfrm>
          <a:prstGeom prst="rect">
            <a:avLst/>
          </a:prstGeom>
          <a:solidFill>
            <a:srgbClr val="E6AF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17413" name="Imagen 4">
            <a:extLst>
              <a:ext uri="{FF2B5EF4-FFF2-40B4-BE49-F238E27FC236}">
                <a16:creationId xmlns:a16="http://schemas.microsoft.com/office/drawing/2014/main" id="{122F9F2F-CC07-4990-B5C3-A9641803E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506" y="2922766"/>
            <a:ext cx="1012470" cy="101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Imagen 10">
            <a:extLst>
              <a:ext uri="{FF2B5EF4-FFF2-40B4-BE49-F238E27FC236}">
                <a16:creationId xmlns:a16="http://schemas.microsoft.com/office/drawing/2014/main" id="{D605A784-07FB-49D0-92B7-2666C3999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803" y="4559871"/>
            <a:ext cx="769144" cy="83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Marcador de texto 5">
            <a:extLst>
              <a:ext uri="{FF2B5EF4-FFF2-40B4-BE49-F238E27FC236}">
                <a16:creationId xmlns:a16="http://schemas.microsoft.com/office/drawing/2014/main" id="{30C94A3A-C00F-4894-AD21-E348856E3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8649" y="1472464"/>
            <a:ext cx="3664804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s-CO" altLang="es-MX" sz="1725" b="1" dirty="0">
                <a:solidFill>
                  <a:srgbClr val="FFFFFF"/>
                </a:solidFill>
                <a:latin typeface="Verdana" panose="020B0604030504040204" pitchFamily="34" charset="0"/>
              </a:rPr>
              <a:t>4. Objetivo Específico: </a:t>
            </a:r>
          </a:p>
          <a:p>
            <a:pPr>
              <a:buFont typeface="Arial" panose="020B0604020202020204" pitchFamily="34" charset="0"/>
              <a:buNone/>
            </a:pP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Fortalecer la coordinación interinstitucional y la articulación de la oferta y programas enfocados a la implementación de las medidas de atención, asistencia y reparación integral a las víctimas.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C2A54BB-957B-4DFF-97A8-ACCD8C0B1C5D}"/>
              </a:ext>
            </a:extLst>
          </p:cNvPr>
          <p:cNvSpPr txBox="1">
            <a:spLocks/>
          </p:cNvSpPr>
          <p:nvPr/>
        </p:nvSpPr>
        <p:spPr>
          <a:xfrm>
            <a:off x="7164167" y="2261998"/>
            <a:ext cx="2999184" cy="1768078"/>
          </a:xfrm>
          <a:prstGeom prst="rect">
            <a:avLst/>
          </a:prstGeom>
          <a:ln w="28575">
            <a:noFill/>
          </a:ln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725" dirty="0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Acción Estratégica: </a:t>
            </a:r>
          </a:p>
          <a:p>
            <a:pPr algn="just">
              <a:defRPr/>
            </a:pPr>
            <a:r>
              <a:rPr lang="es-CO" sz="1200" b="0" dirty="0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Generar escenarios para: i) Identificación de responsables para la medición y reporte de los indicadores GED (Étnico y No Étnico), IRV, SSV y respuesta a Autos de acuerdo con los umbrales exigidos por la Corte Constitucional </a:t>
            </a:r>
            <a:r>
              <a:rPr lang="es-CO" sz="1200" b="0" dirty="0" err="1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ii</a:t>
            </a:r>
            <a:r>
              <a:rPr lang="es-CO" sz="1200" b="0" dirty="0">
                <a:solidFill>
                  <a:srgbClr val="94721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Revisar la pertinencia de los indicadores y ajustar los mismos en aquellas medidas donde no se identifican umbrales por parte de la Corte Constitucional III) elaborar el metadato.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76DB11D5-9EF8-4356-B475-3BA6FC5D1282}"/>
              </a:ext>
            </a:extLst>
          </p:cNvPr>
          <p:cNvSpPr txBox="1">
            <a:spLocks/>
          </p:cNvSpPr>
          <p:nvPr/>
        </p:nvSpPr>
        <p:spPr>
          <a:xfrm>
            <a:off x="3352801" y="4143779"/>
            <a:ext cx="6911163" cy="1864272"/>
          </a:xfrm>
          <a:prstGeom prst="rect">
            <a:avLst/>
          </a:prstGeom>
          <a:ln w="28575">
            <a:noFill/>
          </a:ln>
        </p:spPr>
        <p:txBody>
          <a:bodyPr anchor="b">
            <a:normAutofit fontScale="925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875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el marco de la 1ra sesión del STNSI, se realiza seguimiento a la entrega de Fuentes para mediciones y se socializa resultados de la ultima medición IGED.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el marco de la 2da sesión del STNSI, se hace entrega de resultados frente a la recolección de fuentes de información para las mediciones de IGED y SSV. </a:t>
            </a: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s-CO" sz="1350" b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Relación de fuentes de información validadas por la SRNI.</a:t>
            </a:r>
          </a:p>
          <a:p>
            <a:pPr algn="just">
              <a:spcBef>
                <a:spcPts val="563"/>
              </a:spcBef>
              <a:defRPr/>
            </a:pPr>
            <a:r>
              <a:rPr lang="es-MX" altLang="es-MX" sz="1400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 </a:t>
            </a:r>
            <a:r>
              <a:rPr lang="es-MX" altLang="es-MX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4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17419" name="Imagen 16">
            <a:extLst>
              <a:ext uri="{FF2B5EF4-FFF2-40B4-BE49-F238E27FC236}">
                <a16:creationId xmlns:a16="http://schemas.microsoft.com/office/drawing/2014/main" id="{AB166BAC-F89D-4B23-B923-864B4510F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095" y="2247066"/>
            <a:ext cx="1035072" cy="110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3366982-350D-DB6A-B96B-F46EC89FE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</a:t>
            </a:r>
            <a:r>
              <a:rPr lang="es-CO" altLang="es-MX" sz="3600" b="1" dirty="0">
                <a:solidFill>
                  <a:srgbClr val="376092"/>
                </a:solidFill>
                <a:latin typeface="Verdana" panose="020B0604030504040204" pitchFamily="34" charset="0"/>
              </a:rPr>
              <a:t>2023</a:t>
            </a: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 - STNSI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B79B9FA-8C29-F01B-A0FA-BDB7867766E0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16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B05C418-BDFD-4089-9F8D-B3CC55A06792}"/>
              </a:ext>
            </a:extLst>
          </p:cNvPr>
          <p:cNvSpPr/>
          <p:nvPr/>
        </p:nvSpPr>
        <p:spPr>
          <a:xfrm>
            <a:off x="1769270" y="3721396"/>
            <a:ext cx="8565356" cy="2031335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5DC6119-6588-4F56-8C9A-BB3FC5F39381}"/>
              </a:ext>
            </a:extLst>
          </p:cNvPr>
          <p:cNvSpPr/>
          <p:nvPr/>
        </p:nvSpPr>
        <p:spPr>
          <a:xfrm>
            <a:off x="5079208" y="1212427"/>
            <a:ext cx="5228034" cy="2508968"/>
          </a:xfrm>
          <a:prstGeom prst="rect">
            <a:avLst/>
          </a:prstGeom>
          <a:solidFill>
            <a:srgbClr val="05A7E1">
              <a:alpha val="1411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D4CFD84-F315-4D06-808E-35FE7148942F}"/>
              </a:ext>
            </a:extLst>
          </p:cNvPr>
          <p:cNvSpPr/>
          <p:nvPr/>
        </p:nvSpPr>
        <p:spPr>
          <a:xfrm>
            <a:off x="1791889" y="1212427"/>
            <a:ext cx="3425429" cy="2508968"/>
          </a:xfrm>
          <a:prstGeom prst="rect">
            <a:avLst/>
          </a:prstGeom>
          <a:solidFill>
            <a:srgbClr val="05A7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18437" name="Imagen 6">
            <a:extLst>
              <a:ext uri="{FF2B5EF4-FFF2-40B4-BE49-F238E27FC236}">
                <a16:creationId xmlns:a16="http://schemas.microsoft.com/office/drawing/2014/main" id="{0C3F69B1-9CB0-4E6F-A3F0-81DE8354A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171" y="2445043"/>
            <a:ext cx="1096992" cy="109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Imagen 8">
            <a:extLst>
              <a:ext uri="{FF2B5EF4-FFF2-40B4-BE49-F238E27FC236}">
                <a16:creationId xmlns:a16="http://schemas.microsoft.com/office/drawing/2014/main" id="{D9E72E57-4A49-42CD-BD67-C6AA226E3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266" y="1519736"/>
            <a:ext cx="1414463" cy="155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Imagen 10">
            <a:extLst>
              <a:ext uri="{FF2B5EF4-FFF2-40B4-BE49-F238E27FC236}">
                <a16:creationId xmlns:a16="http://schemas.microsoft.com/office/drawing/2014/main" id="{41085E22-BB75-4D74-9249-236E19642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453" y="4124511"/>
            <a:ext cx="994215" cy="10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Marcador de texto 5">
            <a:extLst>
              <a:ext uri="{FF2B5EF4-FFF2-40B4-BE49-F238E27FC236}">
                <a16:creationId xmlns:a16="http://schemas.microsoft.com/office/drawing/2014/main" id="{3DEDEDB9-1C6C-4135-9652-6DFD19EB8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4759" y="1441886"/>
            <a:ext cx="3239691" cy="106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es-CO" altLang="es-MX" sz="1725" b="1" dirty="0">
                <a:solidFill>
                  <a:srgbClr val="FFFFFF"/>
                </a:solidFill>
                <a:latin typeface="Verdana" panose="020B0604030504040204" pitchFamily="34" charset="0"/>
              </a:rPr>
              <a:t>5. Objetivo Específico: 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Fortalecer con la estrategia de Articulación del STNSI con las entidades territoriales.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B853325C-9924-4A32-9BE4-274346A5B6A2}"/>
              </a:ext>
            </a:extLst>
          </p:cNvPr>
          <p:cNvSpPr txBox="1">
            <a:spLocks/>
          </p:cNvSpPr>
          <p:nvPr/>
        </p:nvSpPr>
        <p:spPr>
          <a:xfrm>
            <a:off x="6821176" y="1417549"/>
            <a:ext cx="3426619" cy="1246704"/>
          </a:xfrm>
          <a:prstGeom prst="rect">
            <a:avLst/>
          </a:prstGeom>
          <a:ln w="28575">
            <a:noFill/>
          </a:ln>
        </p:spPr>
        <p:txBody>
          <a:bodyPr anchor="b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725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Acción Estratégica: </a:t>
            </a:r>
          </a:p>
          <a:p>
            <a:pPr algn="just">
              <a:defRPr/>
            </a:pPr>
            <a:r>
              <a:rPr lang="es-CO" sz="1200" b="0" dirty="0">
                <a:solidFill>
                  <a:srgbClr val="3366CC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Brindar asistencia técnica a través de jornadas de fortalecimiento desde el STNSI a las necesidades generadas a través de los POSI territoriales.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9965FFF1-DF40-4889-B012-E1CF7C0B01D7}"/>
              </a:ext>
            </a:extLst>
          </p:cNvPr>
          <p:cNvSpPr txBox="1">
            <a:spLocks/>
          </p:cNvSpPr>
          <p:nvPr/>
        </p:nvSpPr>
        <p:spPr bwMode="auto">
          <a:xfrm>
            <a:off x="3715741" y="3678700"/>
            <a:ext cx="6409999" cy="186120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CO" altLang="es-MX" sz="1600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marL="285750" indent="-2857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  <a:defRPr/>
            </a:pPr>
            <a:r>
              <a:rPr lang="es-CO" altLang="es-MX" sz="12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realizan jornadas de fortalecimiento en Asistencia técnica en el diligenciamiento y construcción del Plan Operativo de Sistemas de Información (POSI).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  <a:defRPr/>
            </a:pPr>
            <a:r>
              <a:rPr lang="es-MX" altLang="es-MX" sz="1600" b="1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</a:t>
            </a:r>
            <a:r>
              <a:rPr lang="es-MX" altLang="es-MX" sz="1600" dirty="0">
                <a:solidFill>
                  <a:schemeClr val="bg1"/>
                </a:solidFill>
                <a:latin typeface="Verdana" panose="020B0604030504040204" pitchFamily="34" charset="0"/>
              </a:rPr>
              <a:t> </a:t>
            </a:r>
            <a:r>
              <a:rPr lang="es-MX" altLang="es-MX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600" b="1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70F3552-3B43-7C85-6A2F-7C85B2F3F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2023 - STNSI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1E8FC1D-C0ED-5EF5-9B76-3253F0CEC143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29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5B7B17B0-496A-45FA-BBCF-7F03D08AB7A8}"/>
              </a:ext>
            </a:extLst>
          </p:cNvPr>
          <p:cNvSpPr/>
          <p:nvPr/>
        </p:nvSpPr>
        <p:spPr>
          <a:xfrm>
            <a:off x="5194698" y="1181968"/>
            <a:ext cx="5184131" cy="2247033"/>
          </a:xfrm>
          <a:prstGeom prst="rect">
            <a:avLst/>
          </a:prstGeom>
          <a:solidFill>
            <a:srgbClr val="E9E0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AC1362E-F928-4E92-AF02-A439BA9F393A}"/>
              </a:ext>
            </a:extLst>
          </p:cNvPr>
          <p:cNvSpPr/>
          <p:nvPr/>
        </p:nvSpPr>
        <p:spPr>
          <a:xfrm>
            <a:off x="1769039" y="1170822"/>
            <a:ext cx="3425429" cy="2258178"/>
          </a:xfrm>
          <a:prstGeom prst="rect">
            <a:avLst/>
          </a:prstGeom>
          <a:solidFill>
            <a:srgbClr val="E6AF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19460" name="Imagen 14">
            <a:extLst>
              <a:ext uri="{FF2B5EF4-FFF2-40B4-BE49-F238E27FC236}">
                <a16:creationId xmlns:a16="http://schemas.microsoft.com/office/drawing/2014/main" id="{C1A31764-794C-43F4-8C7F-D414BE262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120" y="1412236"/>
            <a:ext cx="1240283" cy="137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4E2E2834-B9EE-456E-8204-BBC752ED25BC}"/>
              </a:ext>
            </a:extLst>
          </p:cNvPr>
          <p:cNvSpPr/>
          <p:nvPr/>
        </p:nvSpPr>
        <p:spPr>
          <a:xfrm>
            <a:off x="1785696" y="3429000"/>
            <a:ext cx="8593133" cy="2489994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pic>
        <p:nvPicPr>
          <p:cNvPr id="19462" name="Imagen 5">
            <a:extLst>
              <a:ext uri="{FF2B5EF4-FFF2-40B4-BE49-F238E27FC236}">
                <a16:creationId xmlns:a16="http://schemas.microsoft.com/office/drawing/2014/main" id="{0C60326B-38F6-4110-8AD5-C7D8A2040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468" y="2368409"/>
            <a:ext cx="883533" cy="88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Imagen 8">
            <a:extLst>
              <a:ext uri="{FF2B5EF4-FFF2-40B4-BE49-F238E27FC236}">
                <a16:creationId xmlns:a16="http://schemas.microsoft.com/office/drawing/2014/main" id="{93916AE3-45ED-4072-8634-B85261897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95" y="3943534"/>
            <a:ext cx="1019697" cy="1112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2C9D5B84-7EFE-4FDC-A49D-4EEFC710BDCD}"/>
              </a:ext>
            </a:extLst>
          </p:cNvPr>
          <p:cNvSpPr txBox="1">
            <a:spLocks/>
          </p:cNvSpPr>
          <p:nvPr/>
        </p:nvSpPr>
        <p:spPr bwMode="auto">
          <a:xfrm>
            <a:off x="1878421" y="1270811"/>
            <a:ext cx="3281363" cy="1087243"/>
          </a:xfrm>
          <a:prstGeom prst="rect">
            <a:avLst/>
          </a:prstGeom>
          <a:noFill/>
          <a:ln w="28575">
            <a:noFill/>
          </a:ln>
        </p:spPr>
        <p:txBody>
          <a:bodyPr>
            <a:normAutofit fontScale="92500" lnSpcReduction="20000"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2025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6. Objetivo Específico: </a:t>
            </a:r>
          </a:p>
          <a:p>
            <a:pPr algn="just">
              <a:defRPr/>
            </a:pPr>
            <a:r>
              <a:rPr lang="es-CO" sz="1425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Realizar seguimiento a la adopción de los Lineamientos definidos en el marco de la mesa de estandarización y aprobados por el STNSI.</a:t>
            </a:r>
          </a:p>
        </p:txBody>
      </p:sp>
      <p:sp>
        <p:nvSpPr>
          <p:cNvPr id="19465" name="Marcador de texto 5">
            <a:extLst>
              <a:ext uri="{FF2B5EF4-FFF2-40B4-BE49-F238E27FC236}">
                <a16:creationId xmlns:a16="http://schemas.microsoft.com/office/drawing/2014/main" id="{72DA2913-87A4-4DC9-95DE-D48F26B99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1223" y="1170822"/>
            <a:ext cx="3145785" cy="16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725" b="1" dirty="0">
                <a:solidFill>
                  <a:srgbClr val="94721C"/>
                </a:solidFill>
                <a:latin typeface="Verdana" panose="020B0604030504040204" pitchFamily="34" charset="0"/>
              </a:rPr>
              <a:t>Acción Estratégica: 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400" dirty="0">
                <a:solidFill>
                  <a:srgbClr val="94721C"/>
                </a:solidFill>
                <a:latin typeface="Verdana" panose="020B0604030504040204" pitchFamily="34" charset="0"/>
              </a:rPr>
              <a:t>Acompañar la adopción de los Lineamientos guía emitidos por la mesa de estandarización por parte de las entidades del STNSI, mediante formalidad que demuestre la adopción.</a:t>
            </a:r>
          </a:p>
        </p:txBody>
      </p:sp>
      <p:sp>
        <p:nvSpPr>
          <p:cNvPr id="19466" name="Marcador de texto 5">
            <a:extLst>
              <a:ext uri="{FF2B5EF4-FFF2-40B4-BE49-F238E27FC236}">
                <a16:creationId xmlns:a16="http://schemas.microsoft.com/office/drawing/2014/main" id="{CD0E00B7-C58D-49C5-8728-DBED9CBAC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1657" y="3532018"/>
            <a:ext cx="6588610" cy="227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400" b="1" dirty="0">
                <a:solidFill>
                  <a:srgbClr val="FFFFFF"/>
                </a:solidFill>
                <a:latin typeface="Verdana" panose="020B0604030504040204" pitchFamily="34" charset="0"/>
              </a:rPr>
              <a:t>Seguimiento y Cierre 2023: 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Se realiza seguimiento de los avances o implementación frente a la adopción en los sistemas de información al interior de las entidades de alguna de las guías de estandarización emitidas por el STNSI.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En el marco de la 2da y 3ra sesión del STNSI se comparte encuesta de seguimiento para ser diligenciada.</a:t>
            </a:r>
          </a:p>
          <a:p>
            <a:pPr marL="171450" indent="-171450" algn="just">
              <a:lnSpc>
                <a:spcPct val="90000"/>
              </a:lnSpc>
              <a:spcBef>
                <a:spcPts val="563"/>
              </a:spcBef>
              <a:buFont typeface="Wingdings" panose="05000000000000000000" pitchFamily="2" charset="2"/>
              <a:buChar char="§"/>
            </a:pPr>
            <a:r>
              <a:rPr lang="es-MX" altLang="es-MX" sz="1200" b="1" dirty="0">
                <a:solidFill>
                  <a:srgbClr val="FFFFFF"/>
                </a:solidFill>
                <a:latin typeface="Verdana" panose="020B0604030504040204" pitchFamily="34" charset="0"/>
              </a:rPr>
              <a:t>5</a:t>
            </a:r>
            <a:r>
              <a:rPr lang="es-CO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 entidades avanzaron en la adopción de las guías de estandarización emitidas por el STNSI</a:t>
            </a:r>
            <a:r>
              <a:rPr lang="es-MX" altLang="es-MX" sz="1200" dirty="0">
                <a:solidFill>
                  <a:srgbClr val="FFFFFF"/>
                </a:solidFill>
                <a:latin typeface="Verdana" panose="020B0604030504040204" pitchFamily="34" charset="0"/>
              </a:rPr>
              <a:t>. (UARIV-ICETEX-Medicina Legal – Agencia de desarrollo Rural y SNR)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MX" altLang="es-MX" sz="1400" b="1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</a:t>
            </a:r>
            <a:r>
              <a:rPr lang="es-MX" altLang="es-MX" sz="1400" dirty="0">
                <a:solidFill>
                  <a:schemeClr val="bg1"/>
                </a:solidFill>
                <a:latin typeface="Verdana" panose="020B0604030504040204" pitchFamily="34" charset="0"/>
              </a:rPr>
              <a:t> </a:t>
            </a:r>
            <a:r>
              <a:rPr lang="es-MX" altLang="es-MX" sz="1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400" b="1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EB72FC2-40F9-7207-82F6-266204F24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2023 - STNSI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3FAD8F0-48E8-6F90-E9B1-BA7B1557C10C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85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4828631-B336-4F54-B731-1AAB6E7D8130}"/>
              </a:ext>
            </a:extLst>
          </p:cNvPr>
          <p:cNvSpPr/>
          <p:nvPr/>
        </p:nvSpPr>
        <p:spPr>
          <a:xfrm>
            <a:off x="1816239" y="3896271"/>
            <a:ext cx="8606493" cy="2113912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7F83967-3022-49D1-A3C1-756000DEFE43}"/>
              </a:ext>
            </a:extLst>
          </p:cNvPr>
          <p:cNvSpPr/>
          <p:nvPr/>
        </p:nvSpPr>
        <p:spPr>
          <a:xfrm>
            <a:off x="5194697" y="1218926"/>
            <a:ext cx="5228034" cy="2682478"/>
          </a:xfrm>
          <a:prstGeom prst="rect">
            <a:avLst/>
          </a:prstGeom>
          <a:solidFill>
            <a:srgbClr val="05A7E1">
              <a:alpha val="14118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23C7866-B939-4422-B873-28CF2DF74B93}"/>
              </a:ext>
            </a:extLst>
          </p:cNvPr>
          <p:cNvSpPr/>
          <p:nvPr/>
        </p:nvSpPr>
        <p:spPr>
          <a:xfrm>
            <a:off x="1816239" y="1218926"/>
            <a:ext cx="3425429" cy="2682478"/>
          </a:xfrm>
          <a:prstGeom prst="rect">
            <a:avLst/>
          </a:prstGeom>
          <a:solidFill>
            <a:srgbClr val="05A7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20485" name="Imagen 4">
            <a:extLst>
              <a:ext uri="{FF2B5EF4-FFF2-40B4-BE49-F238E27FC236}">
                <a16:creationId xmlns:a16="http://schemas.microsoft.com/office/drawing/2014/main" id="{96223321-39FF-4CF9-AB4D-BBDD40963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251" y="2631827"/>
            <a:ext cx="1153004" cy="115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Imagen 5">
            <a:extLst>
              <a:ext uri="{FF2B5EF4-FFF2-40B4-BE49-F238E27FC236}">
                <a16:creationId xmlns:a16="http://schemas.microsoft.com/office/drawing/2014/main" id="{2CC7C64B-C80C-47D5-A0FA-D8447CDB5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73" y="1782687"/>
            <a:ext cx="1414463" cy="155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Imagen 8">
            <a:extLst>
              <a:ext uri="{FF2B5EF4-FFF2-40B4-BE49-F238E27FC236}">
                <a16:creationId xmlns:a16="http://schemas.microsoft.com/office/drawing/2014/main" id="{A2D1E3B3-752B-47C2-98CC-0AF71A9B6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195" y="4301175"/>
            <a:ext cx="1081351" cy="118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Marcador de texto 5">
            <a:extLst>
              <a:ext uri="{FF2B5EF4-FFF2-40B4-BE49-F238E27FC236}">
                <a16:creationId xmlns:a16="http://schemas.microsoft.com/office/drawing/2014/main" id="{030A6683-7E21-48E1-846F-B8FEF67AC990}"/>
              </a:ext>
            </a:extLst>
          </p:cNvPr>
          <p:cNvSpPr txBox="1">
            <a:spLocks/>
          </p:cNvSpPr>
          <p:nvPr/>
        </p:nvSpPr>
        <p:spPr bwMode="auto">
          <a:xfrm>
            <a:off x="1947433" y="1397863"/>
            <a:ext cx="3130153" cy="126444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s-CO" altLang="es-MX" sz="1725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7. Objetivo Específico: </a:t>
            </a:r>
            <a:r>
              <a:rPr lang="es-CO" altLang="es-MX" sz="12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Fortalecer la coordinación interinstitucional enfocados a la implementación de las medidas de asistencia y reparación a las víctimas</a:t>
            </a:r>
          </a:p>
        </p:txBody>
      </p:sp>
      <p:sp>
        <p:nvSpPr>
          <p:cNvPr id="20489" name="Marcador de texto 5">
            <a:extLst>
              <a:ext uri="{FF2B5EF4-FFF2-40B4-BE49-F238E27FC236}">
                <a16:creationId xmlns:a16="http://schemas.microsoft.com/office/drawing/2014/main" id="{F58BD74F-5991-480C-B385-82B821D20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4560" y="1810039"/>
            <a:ext cx="3003947" cy="183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725" b="1" dirty="0">
                <a:solidFill>
                  <a:srgbClr val="3366CC"/>
                </a:solidFill>
                <a:latin typeface="Verdana" panose="020B0604030504040204" pitchFamily="34" charset="0"/>
              </a:rPr>
              <a:t>Acción Estratégica: 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650" dirty="0">
                <a:solidFill>
                  <a:srgbClr val="3366CC"/>
                </a:solidFill>
                <a:latin typeface="Verdana" panose="020B0604030504040204" pitchFamily="34" charset="0"/>
              </a:rPr>
              <a:t>Continuar y fortalecer la coordinación del subcomité a través de los espacios interinstitucionales conformados (Mesas y/o nodos)..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77CEED85-405C-4054-B9E7-67E117F8118F}"/>
              </a:ext>
            </a:extLst>
          </p:cNvPr>
          <p:cNvSpPr txBox="1">
            <a:spLocks/>
          </p:cNvSpPr>
          <p:nvPr/>
        </p:nvSpPr>
        <p:spPr>
          <a:xfrm>
            <a:off x="3715741" y="3940045"/>
            <a:ext cx="6501052" cy="2081427"/>
          </a:xfrm>
          <a:prstGeom prst="rect">
            <a:avLst/>
          </a:prstGeom>
          <a:ln w="28575">
            <a:noFill/>
          </a:ln>
        </p:spPr>
        <p:txBody>
          <a:bodyPr anchor="b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4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es-CO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realiza 2 sesiones de la Mesa de Estandarización con el fin de dar orientaciones técnicas y metodológicas para avanzar en la construcción de la guía de estandarización de variables étnicas.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es-CO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realiza sesión de reactivación del  nodo de tierras (1) y una de seguimiento con el objetivo de mejorar la interoperabilidad en torno al proceso de restitución de tierras. </a:t>
            </a:r>
          </a:p>
          <a:p>
            <a:pPr algn="just">
              <a:defRPr/>
            </a:pPr>
            <a:r>
              <a:rPr lang="es-MX" altLang="es-MX" sz="1400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 </a:t>
            </a:r>
            <a:r>
              <a:rPr lang="es-MX" altLang="es-MX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4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19" name="Marcador de texto 5">
            <a:extLst>
              <a:ext uri="{FF2B5EF4-FFF2-40B4-BE49-F238E27FC236}">
                <a16:creationId xmlns:a16="http://schemas.microsoft.com/office/drawing/2014/main" id="{8F962642-1C4F-4DCD-8A29-783C5985E7E0}"/>
              </a:ext>
            </a:extLst>
          </p:cNvPr>
          <p:cNvSpPr txBox="1">
            <a:spLocks/>
          </p:cNvSpPr>
          <p:nvPr/>
        </p:nvSpPr>
        <p:spPr>
          <a:xfrm>
            <a:off x="1975207" y="5245963"/>
            <a:ext cx="5072304" cy="475137"/>
          </a:xfrm>
          <a:prstGeom prst="rect">
            <a:avLst/>
          </a:prstGeom>
          <a:ln w="28575">
            <a:noFill/>
          </a:ln>
        </p:spPr>
        <p:txBody>
          <a:bodyPr anchor="b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endParaRPr lang="es-CO" sz="1000" dirty="0">
              <a:solidFill>
                <a:schemeClr val="bg1">
                  <a:lumMod val="9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A578E68-EE56-2F3D-2F12-D9343F409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2023 - STNSI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101D32C-6A35-D162-0A95-6C44A2DC7837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5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269A988-5121-4A47-B392-CBA4D141999B}"/>
              </a:ext>
            </a:extLst>
          </p:cNvPr>
          <p:cNvSpPr/>
          <p:nvPr/>
        </p:nvSpPr>
        <p:spPr>
          <a:xfrm>
            <a:off x="5184195" y="1225644"/>
            <a:ext cx="5228034" cy="2682478"/>
          </a:xfrm>
          <a:prstGeom prst="rect">
            <a:avLst/>
          </a:prstGeom>
          <a:solidFill>
            <a:srgbClr val="E9E0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027BEDF-2D3C-4886-AA8C-28899B577CE3}"/>
              </a:ext>
            </a:extLst>
          </p:cNvPr>
          <p:cNvSpPr/>
          <p:nvPr/>
        </p:nvSpPr>
        <p:spPr>
          <a:xfrm>
            <a:off x="1779772" y="1218612"/>
            <a:ext cx="3425429" cy="2682478"/>
          </a:xfrm>
          <a:prstGeom prst="rect">
            <a:avLst/>
          </a:prstGeom>
          <a:solidFill>
            <a:srgbClr val="E6AF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21508" name="Imagen 18">
            <a:extLst>
              <a:ext uri="{FF2B5EF4-FFF2-40B4-BE49-F238E27FC236}">
                <a16:creationId xmlns:a16="http://schemas.microsoft.com/office/drawing/2014/main" id="{43209BE3-A9DA-4A29-A3C0-986D7EA85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584" y="1725105"/>
            <a:ext cx="1485900" cy="165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D3FD544-9EEF-466B-B920-9FBA8D3D0069}"/>
              </a:ext>
            </a:extLst>
          </p:cNvPr>
          <p:cNvSpPr/>
          <p:nvPr/>
        </p:nvSpPr>
        <p:spPr>
          <a:xfrm>
            <a:off x="1990415" y="3835144"/>
            <a:ext cx="8631973" cy="1948979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pic>
        <p:nvPicPr>
          <p:cNvPr id="21510" name="Imagen 5">
            <a:extLst>
              <a:ext uri="{FF2B5EF4-FFF2-40B4-BE49-F238E27FC236}">
                <a16:creationId xmlns:a16="http://schemas.microsoft.com/office/drawing/2014/main" id="{561EFE8A-CBC3-483C-8116-00BC08FBB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292" y="2869191"/>
            <a:ext cx="929281" cy="92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Imagen 10">
            <a:extLst>
              <a:ext uri="{FF2B5EF4-FFF2-40B4-BE49-F238E27FC236}">
                <a16:creationId xmlns:a16="http://schemas.microsoft.com/office/drawing/2014/main" id="{FBB00858-EC68-42FD-AD40-DED024A5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78" y="4280276"/>
            <a:ext cx="970618" cy="10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29FB8A22-8CE4-46B4-86ED-FEA2F8AB12EA}"/>
              </a:ext>
            </a:extLst>
          </p:cNvPr>
          <p:cNvSpPr txBox="1">
            <a:spLocks/>
          </p:cNvSpPr>
          <p:nvPr/>
        </p:nvSpPr>
        <p:spPr bwMode="auto">
          <a:xfrm>
            <a:off x="1876807" y="1373647"/>
            <a:ext cx="3231356" cy="1940719"/>
          </a:xfrm>
          <a:prstGeom prst="rect">
            <a:avLst/>
          </a:prstGeom>
          <a:noFill/>
          <a:ln w="28575">
            <a:noFill/>
          </a:ln>
        </p:spPr>
        <p:txBody>
          <a:bodyPr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875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8. Objetivo Específico: </a:t>
            </a:r>
          </a:p>
          <a:p>
            <a:pPr algn="l">
              <a:defRPr/>
            </a:pPr>
            <a:r>
              <a:rPr lang="es-CO" sz="1125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Estandarizar bajo los lineamientos establecidos por el Marco de Interoperabilidad para Gobierno Digital del MinTIC, los elementos de dato que correspondan a los trámites y/o servicios de las entidades que conforman el SNARIV.  </a:t>
            </a:r>
            <a:endParaRPr lang="es-CO" sz="1125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513" name="Marcador de texto 5">
            <a:extLst>
              <a:ext uri="{FF2B5EF4-FFF2-40B4-BE49-F238E27FC236}">
                <a16:creationId xmlns:a16="http://schemas.microsoft.com/office/drawing/2014/main" id="{2C55DF18-A266-4642-AE40-8235F1C5B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0854" y="1371584"/>
            <a:ext cx="3073004" cy="2150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725" b="1" dirty="0">
                <a:solidFill>
                  <a:srgbClr val="94721C"/>
                </a:solidFill>
                <a:latin typeface="Verdana" panose="020B0604030504040204" pitchFamily="34" charset="0"/>
              </a:rPr>
              <a:t>Acción Estratégica:</a:t>
            </a:r>
            <a:r>
              <a:rPr lang="es-CO" altLang="es-MX" sz="1650" b="1" dirty="0">
                <a:solidFill>
                  <a:srgbClr val="94721C"/>
                </a:solidFill>
                <a:latin typeface="Verdana" panose="020B0604030504040204" pitchFamily="34" charset="0"/>
              </a:rPr>
              <a:t> 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350" dirty="0">
                <a:solidFill>
                  <a:srgbClr val="94721C"/>
                </a:solidFill>
                <a:latin typeface="Verdana" panose="020B0604030504040204" pitchFamily="34" charset="0"/>
              </a:rPr>
              <a:t>Acompañamiento por parte del MinTIC en la adopción e implementación del Marco de Interoperabilidad para Gobierno Digital a las entidades del SNARIV con esto se garantiza la adopción e implementación de los cuatro dominios del actual marco.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1383AD42-2447-4084-852A-9F2CA286C3E2}"/>
              </a:ext>
            </a:extLst>
          </p:cNvPr>
          <p:cNvSpPr txBox="1">
            <a:spLocks/>
          </p:cNvSpPr>
          <p:nvPr/>
        </p:nvSpPr>
        <p:spPr>
          <a:xfrm>
            <a:off x="3715741" y="4508907"/>
            <a:ext cx="6408518" cy="1261639"/>
          </a:xfrm>
          <a:prstGeom prst="rect">
            <a:avLst/>
          </a:prstGeom>
          <a:ln w="28575">
            <a:noFill/>
          </a:ln>
        </p:spPr>
        <p:txBody>
          <a:bodyPr anchor="b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6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algn="just">
              <a:defRPr/>
            </a:pPr>
            <a:r>
              <a:rPr lang="es-MX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realizó acompañamiento por parte de </a:t>
            </a:r>
            <a:r>
              <a:rPr lang="es-MX" sz="12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MinTIC</a:t>
            </a:r>
            <a:r>
              <a:rPr lang="es-MX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en la adopción e implementación del Marco de Interoperabilidad en: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Nivel 1: </a:t>
            </a:r>
            <a:r>
              <a:rPr lang="es-MX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Entidades 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Nivel 2: </a:t>
            </a:r>
            <a:r>
              <a:rPr lang="es-MX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4Entidades</a:t>
            </a:r>
          </a:p>
          <a:p>
            <a:pPr marL="342900" indent="-342900" algn="just">
              <a:buFont typeface="Wingdings" panose="05000000000000000000" pitchFamily="2" charset="2"/>
              <a:buChar char="§"/>
              <a:defRPr/>
            </a:pP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Nivel 3: </a:t>
            </a:r>
            <a:r>
              <a:rPr lang="es-MX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  <a:r>
              <a:rPr lang="es-MX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Entidades</a:t>
            </a:r>
          </a:p>
          <a:p>
            <a:pPr algn="just">
              <a:defRPr/>
            </a:pPr>
            <a:r>
              <a:rPr lang="es-MX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 </a:t>
            </a:r>
            <a:r>
              <a:rPr lang="es-MX" altLang="es-MX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2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616C6DD-6E1F-B239-7FBD-B59AF9875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2023 - STNSI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593BCA-6299-6147-1E76-4AEA3510E86E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27744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8315" y="2124269"/>
            <a:ext cx="8045999" cy="2017685"/>
          </a:xfrm>
        </p:spPr>
        <p:txBody>
          <a:bodyPr>
            <a:normAutofit fontScale="90000"/>
          </a:bodyPr>
          <a:lstStyle/>
          <a:p>
            <a:pPr algn="l"/>
            <a:r>
              <a:rPr lang="es-CO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Subcomité Técnico </a:t>
            </a:r>
            <a:br>
              <a:rPr lang="es-CO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s-CO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Nacional de Sistemas </a:t>
            </a:r>
            <a:br>
              <a:rPr lang="es-CO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s-CO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 Información </a:t>
            </a:r>
            <a: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 STNSI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764696B-62A4-8E73-06C8-95B0FBB0B805}"/>
              </a:ext>
            </a:extLst>
          </p:cNvPr>
          <p:cNvSpPr txBox="1"/>
          <p:nvPr/>
        </p:nvSpPr>
        <p:spPr>
          <a:xfrm>
            <a:off x="724968" y="5607607"/>
            <a:ext cx="4572000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0"/>
              </a:spcBef>
            </a:pPr>
            <a:r>
              <a:rPr lang="es-CO" altLang="es-CO" sz="2800" b="1" dirty="0">
                <a:solidFill>
                  <a:srgbClr val="404040"/>
                </a:solidFill>
                <a:latin typeface="+mj-lt"/>
                <a:ea typeface="+mj-ea"/>
                <a:cs typeface="+mj-cs"/>
              </a:rPr>
              <a:t>Cuarta</a:t>
            </a:r>
            <a:r>
              <a:rPr lang="es-CO" altLang="es-CO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CO" altLang="es-CO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Sesión Plenaria 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0B17CF3-83D5-BAE5-5AFB-670CA4D6BBE0}"/>
              </a:ext>
            </a:extLst>
          </p:cNvPr>
          <p:cNvSpPr txBox="1"/>
          <p:nvPr/>
        </p:nvSpPr>
        <p:spPr>
          <a:xfrm>
            <a:off x="724968" y="6054837"/>
            <a:ext cx="2381214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s-CO" altLang="en-US" sz="2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Diciembre 2023</a:t>
            </a:r>
            <a:endParaRPr lang="en-US" altLang="en-US" sz="22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/>
      </p:transition>
    </mc:Choice>
    <mc:Fallback xmlns="">
      <p:transition spd="slow">
        <p:blinds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269A988-5121-4A47-B392-CBA4D141999B}"/>
              </a:ext>
            </a:extLst>
          </p:cNvPr>
          <p:cNvSpPr/>
          <p:nvPr/>
        </p:nvSpPr>
        <p:spPr>
          <a:xfrm>
            <a:off x="5184195" y="1225644"/>
            <a:ext cx="5228034" cy="2682478"/>
          </a:xfrm>
          <a:prstGeom prst="rect">
            <a:avLst/>
          </a:prstGeom>
          <a:solidFill>
            <a:srgbClr val="E9E0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1027BEDF-2D3C-4886-AA8C-28899B577CE3}"/>
              </a:ext>
            </a:extLst>
          </p:cNvPr>
          <p:cNvSpPr/>
          <p:nvPr/>
        </p:nvSpPr>
        <p:spPr>
          <a:xfrm>
            <a:off x="1779772" y="1218612"/>
            <a:ext cx="3425429" cy="2682478"/>
          </a:xfrm>
          <a:prstGeom prst="rect">
            <a:avLst/>
          </a:prstGeom>
          <a:solidFill>
            <a:srgbClr val="E6AF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/>
          </a:p>
        </p:txBody>
      </p:sp>
      <p:pic>
        <p:nvPicPr>
          <p:cNvPr id="21508" name="Imagen 18">
            <a:extLst>
              <a:ext uri="{FF2B5EF4-FFF2-40B4-BE49-F238E27FC236}">
                <a16:creationId xmlns:a16="http://schemas.microsoft.com/office/drawing/2014/main" id="{43209BE3-A9DA-4A29-A3C0-986D7EA85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584" y="1725105"/>
            <a:ext cx="1485900" cy="165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D3FD544-9EEF-466B-B920-9FBA8D3D0069}"/>
              </a:ext>
            </a:extLst>
          </p:cNvPr>
          <p:cNvSpPr/>
          <p:nvPr/>
        </p:nvSpPr>
        <p:spPr>
          <a:xfrm>
            <a:off x="1779771" y="3901090"/>
            <a:ext cx="8631973" cy="1948979"/>
          </a:xfrm>
          <a:prstGeom prst="rect">
            <a:avLst/>
          </a:prstGeom>
          <a:solidFill>
            <a:srgbClr val="3366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1350" dirty="0"/>
          </a:p>
        </p:txBody>
      </p:sp>
      <p:pic>
        <p:nvPicPr>
          <p:cNvPr id="21510" name="Imagen 5">
            <a:extLst>
              <a:ext uri="{FF2B5EF4-FFF2-40B4-BE49-F238E27FC236}">
                <a16:creationId xmlns:a16="http://schemas.microsoft.com/office/drawing/2014/main" id="{561EFE8A-CBC3-483C-8116-00BC08FBB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292" y="2869191"/>
            <a:ext cx="929281" cy="92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Imagen 10">
            <a:extLst>
              <a:ext uri="{FF2B5EF4-FFF2-40B4-BE49-F238E27FC236}">
                <a16:creationId xmlns:a16="http://schemas.microsoft.com/office/drawing/2014/main" id="{FBB00858-EC68-42FD-AD40-DED024A5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78" y="4280276"/>
            <a:ext cx="970618" cy="10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29FB8A22-8CE4-46B4-86ED-FEA2F8AB12EA}"/>
              </a:ext>
            </a:extLst>
          </p:cNvPr>
          <p:cNvSpPr txBox="1">
            <a:spLocks/>
          </p:cNvSpPr>
          <p:nvPr/>
        </p:nvSpPr>
        <p:spPr bwMode="auto">
          <a:xfrm>
            <a:off x="1876807" y="1373647"/>
            <a:ext cx="3231356" cy="1940719"/>
          </a:xfrm>
          <a:prstGeom prst="rect">
            <a:avLst/>
          </a:prstGeom>
          <a:noFill/>
          <a:ln w="28575">
            <a:noFill/>
          </a:ln>
        </p:spPr>
        <p:txBody>
          <a:bodyPr>
            <a:norm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875" b="1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9. Objetivo Específico: </a:t>
            </a:r>
          </a:p>
          <a:p>
            <a:pPr algn="l">
              <a:defRPr/>
            </a:pPr>
            <a:r>
              <a:rPr lang="es-CO" sz="1125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Fortalecer la interoperabilidad entre el SIVJRNR y el SNARIV</a:t>
            </a:r>
            <a:endParaRPr lang="es-CO" sz="1125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513" name="Marcador de texto 5">
            <a:extLst>
              <a:ext uri="{FF2B5EF4-FFF2-40B4-BE49-F238E27FC236}">
                <a16:creationId xmlns:a16="http://schemas.microsoft.com/office/drawing/2014/main" id="{2C55DF18-A266-4642-AE40-8235F1C5B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0854" y="1371584"/>
            <a:ext cx="3073004" cy="2150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685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 indent="-28575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685800" indent="-228600" defTabSz="6858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028700" indent="-228600" defTabSz="6858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371600" indent="-228600" defTabSz="6858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725" b="1" dirty="0">
                <a:solidFill>
                  <a:srgbClr val="94721C"/>
                </a:solidFill>
                <a:latin typeface="Verdana" panose="020B0604030504040204" pitchFamily="34" charset="0"/>
              </a:rPr>
              <a:t>Acción Estratégica:</a:t>
            </a:r>
            <a:r>
              <a:rPr lang="es-CO" altLang="es-MX" sz="1650" b="1" dirty="0">
                <a:solidFill>
                  <a:srgbClr val="94721C"/>
                </a:solidFill>
                <a:latin typeface="Verdana" panose="020B0604030504040204" pitchFamily="34" charset="0"/>
              </a:rPr>
              <a:t> </a:t>
            </a:r>
          </a:p>
          <a:p>
            <a:pPr algn="just">
              <a:lnSpc>
                <a:spcPct val="90000"/>
              </a:lnSpc>
              <a:spcBef>
                <a:spcPts val="563"/>
              </a:spcBef>
              <a:buNone/>
            </a:pPr>
            <a:r>
              <a:rPr lang="es-CO" altLang="es-MX" sz="1350" dirty="0">
                <a:solidFill>
                  <a:srgbClr val="94721C"/>
                </a:solidFill>
                <a:latin typeface="Verdana" panose="020B0604030504040204" pitchFamily="34" charset="0"/>
              </a:rPr>
              <a:t>Realizar acciones que promuevan la interoperabilidad entre el Sistema Integral de Verdad, Justicia, Reparación y No Repetición y el Sistema Nacional de Atención y Reparación Integral a las Víctimas.</a:t>
            </a:r>
          </a:p>
        </p:txBody>
      </p:sp>
      <p:sp>
        <p:nvSpPr>
          <p:cNvPr id="7" name="Marcador de texto 5">
            <a:extLst>
              <a:ext uri="{FF2B5EF4-FFF2-40B4-BE49-F238E27FC236}">
                <a16:creationId xmlns:a16="http://schemas.microsoft.com/office/drawing/2014/main" id="{1383AD42-2447-4084-852A-9F2CA286C3E2}"/>
              </a:ext>
            </a:extLst>
          </p:cNvPr>
          <p:cNvSpPr txBox="1">
            <a:spLocks/>
          </p:cNvSpPr>
          <p:nvPr/>
        </p:nvSpPr>
        <p:spPr>
          <a:xfrm>
            <a:off x="3612444" y="3935718"/>
            <a:ext cx="6457245" cy="1834829"/>
          </a:xfrm>
          <a:prstGeom prst="rect">
            <a:avLst/>
          </a:prstGeom>
          <a:ln w="28575">
            <a:noFill/>
          </a:ln>
        </p:spPr>
        <p:txBody>
          <a:bodyPr anchor="b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s-CO" sz="160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y Cierre 2023: </a:t>
            </a:r>
          </a:p>
          <a:p>
            <a:pPr algn="just">
              <a:defRPr/>
            </a:pPr>
            <a:r>
              <a:rPr lang="es-MX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Sesiones de </a:t>
            </a:r>
            <a:r>
              <a:rPr lang="es-MX" sz="1200" b="0" dirty="0" err="1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trabajp</a:t>
            </a:r>
            <a:r>
              <a:rPr lang="es-MX" sz="1200" b="0" dirty="0">
                <a:solidFill>
                  <a:schemeClr val="bg1">
                    <a:lumMod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con la UBPD y la JEP:</a:t>
            </a:r>
          </a:p>
          <a:p>
            <a:pPr algn="just">
              <a:defRPr/>
            </a:pPr>
            <a:r>
              <a:rPr lang="es-MX" altLang="es-MX" sz="1200" dirty="0">
                <a:solidFill>
                  <a:schemeClr val="bg1"/>
                </a:solidFill>
                <a:latin typeface="Verdana" panose="020B0604030504040204" pitchFamily="34" charset="0"/>
              </a:rPr>
              <a:t>Acción estratégica: </a:t>
            </a:r>
            <a:r>
              <a:rPr lang="es-MX" altLang="es-MX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</a:rPr>
              <a:t>Cumplida y cerrada.</a:t>
            </a:r>
            <a:endParaRPr lang="es-CO" altLang="es-MX" sz="1200" dirty="0">
              <a:solidFill>
                <a:schemeClr val="accent4">
                  <a:lumMod val="60000"/>
                  <a:lumOff val="40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616C6DD-6E1F-B239-7FBD-B59AF9875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5741" y="282232"/>
            <a:ext cx="489589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lnSpc>
                <a:spcPct val="90000"/>
              </a:lnSpc>
              <a:spcBef>
                <a:spcPct val="0"/>
              </a:spcBef>
              <a:buNone/>
            </a:pPr>
            <a:r>
              <a:rPr lang="es-CO" altLang="es-MX" sz="3600" b="1" dirty="0">
                <a:solidFill>
                  <a:srgbClr val="44546A"/>
                </a:solidFill>
                <a:latin typeface="Verdana" panose="020B0604030504040204" pitchFamily="34" charset="0"/>
              </a:rPr>
              <a:t>POA 2023 - STNSI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33660C1-1918-9926-7ED2-FBDD64C75CE7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572653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72C4C59-9558-C885-7CE2-3164EB57B9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30" t="6698" r="11585" b="168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E024F06A-3F7E-E95A-0B2D-59A7B16891C0}"/>
              </a:ext>
            </a:extLst>
          </p:cNvPr>
          <p:cNvSpPr/>
          <p:nvPr/>
        </p:nvSpPr>
        <p:spPr>
          <a:xfrm rot="5400000" flipV="1">
            <a:off x="2667003" y="-2667003"/>
            <a:ext cx="6858000" cy="12192006"/>
          </a:xfrm>
          <a:prstGeom prst="rect">
            <a:avLst/>
          </a:prstGeom>
          <a:gradFill>
            <a:gsLst>
              <a:gs pos="0">
                <a:schemeClr val="tx1">
                  <a:alpha val="66000"/>
                </a:schemeClr>
              </a:gs>
              <a:gs pos="74000">
                <a:schemeClr val="tx1">
                  <a:alpha val="1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37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41564B5-42A4-5FCE-1B6A-30CF4D8AD25E}"/>
              </a:ext>
            </a:extLst>
          </p:cNvPr>
          <p:cNvSpPr txBox="1"/>
          <p:nvPr/>
        </p:nvSpPr>
        <p:spPr>
          <a:xfrm>
            <a:off x="463771" y="2736502"/>
            <a:ext cx="60945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rgbClr val="FFCC02"/>
                </a:solidFill>
              </a:rPr>
              <a:t>Revisión y Aprobación POA 2024</a:t>
            </a:r>
          </a:p>
          <a:p>
            <a:endParaRPr lang="es-CO" sz="2800" dirty="0">
              <a:solidFill>
                <a:srgbClr val="FFCC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9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6873D184-2333-4287-8229-F617A49B76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14617" y="81744"/>
            <a:ext cx="6303144" cy="898479"/>
          </a:xfrm>
        </p:spPr>
        <p:txBody>
          <a:bodyPr>
            <a:noAutofit/>
          </a:bodyPr>
          <a:lstStyle/>
          <a:p>
            <a:r>
              <a:rPr lang="es-MX" sz="3000" b="1" dirty="0">
                <a:solidFill>
                  <a:srgbClr val="44546A"/>
                </a:solidFill>
                <a:ea typeface="MS PGothic" panose="020B0600070205080204" pitchFamily="34" charset="-128"/>
                <a:cs typeface="+mn-cs"/>
              </a:rPr>
              <a:t>Revisión y Aprobación</a:t>
            </a:r>
            <a:br>
              <a:rPr lang="es-MX" sz="3000" b="1" dirty="0">
                <a:solidFill>
                  <a:srgbClr val="44546A"/>
                </a:solidFill>
                <a:ea typeface="MS PGothic" panose="020B0600070205080204" pitchFamily="34" charset="-128"/>
                <a:cs typeface="+mn-cs"/>
              </a:rPr>
            </a:br>
            <a:r>
              <a:rPr lang="es-MX" sz="3000" b="1" dirty="0">
                <a:solidFill>
                  <a:srgbClr val="44546A"/>
                </a:solidFill>
                <a:ea typeface="MS PGothic" panose="020B0600070205080204" pitchFamily="34" charset="-128"/>
                <a:cs typeface="+mn-cs"/>
              </a:rPr>
              <a:t>POA 2024</a:t>
            </a:r>
            <a:endParaRPr lang="es-CO" sz="3000" b="1" dirty="0">
              <a:solidFill>
                <a:srgbClr val="44546A"/>
              </a:solidFill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8" name="Tabla 6">
            <a:extLst>
              <a:ext uri="{FF2B5EF4-FFF2-40B4-BE49-F238E27FC236}">
                <a16:creationId xmlns:a16="http://schemas.microsoft.com/office/drawing/2014/main" id="{B2117B61-C280-4B87-928B-C2D180C7F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823741"/>
              </p:ext>
            </p:extLst>
          </p:nvPr>
        </p:nvGraphicFramePr>
        <p:xfrm>
          <a:off x="1914617" y="1220765"/>
          <a:ext cx="8306816" cy="5299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8647">
                  <a:extLst>
                    <a:ext uri="{9D8B030D-6E8A-4147-A177-3AD203B41FA5}">
                      <a16:colId xmlns:a16="http://schemas.microsoft.com/office/drawing/2014/main" val="1889526046"/>
                    </a:ext>
                  </a:extLst>
                </a:gridCol>
                <a:gridCol w="2464969">
                  <a:extLst>
                    <a:ext uri="{9D8B030D-6E8A-4147-A177-3AD203B41FA5}">
                      <a16:colId xmlns:a16="http://schemas.microsoft.com/office/drawing/2014/main" val="3680688786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1114770047"/>
                    </a:ext>
                  </a:extLst>
                </a:gridCol>
                <a:gridCol w="850605">
                  <a:extLst>
                    <a:ext uri="{9D8B030D-6E8A-4147-A177-3AD203B41FA5}">
                      <a16:colId xmlns:a16="http://schemas.microsoft.com/office/drawing/2014/main" val="3352288689"/>
                    </a:ext>
                  </a:extLst>
                </a:gridCol>
              </a:tblGrid>
              <a:tr h="371049">
                <a:tc row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ESPECIFÍCO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ACCIÓN ESTRATÉGICA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META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67595"/>
                  </a:ext>
                </a:extLst>
              </a:tr>
              <a:tr h="468729">
                <a:tc vMerge="1"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ESPECIFÍCO</a:t>
                      </a:r>
                      <a:endParaRPr lang="es-CO" sz="1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F2CC">
                        <a:alpha val="6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ACCIÓN ESTRATÉGICA</a:t>
                      </a:r>
                      <a:endParaRPr lang="es-CO" sz="1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F2CC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Unidad de medida</a:t>
                      </a:r>
                      <a:endParaRPr lang="es-CO" sz="1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Cantidad</a:t>
                      </a:r>
                      <a:endParaRPr lang="es-CO" sz="10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18120"/>
                  </a:ext>
                </a:extLst>
              </a:tr>
              <a:tr h="125345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Fortalecer Mesas de Participación de Víctimas en articulación con los delegados de la Mesa Nacional de Víctimas en 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STNSI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 la Subdirección de Participación de la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UARIV.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	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Realizar jornadas de fortalecimiento a representantes y población víctima. 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Jornadas de </a:t>
                      </a: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fortalecimiento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50240926"/>
                  </a:ext>
                </a:extLst>
              </a:tr>
              <a:tr h="1222406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Revisar los avances de acuerdo con los lineamientos del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CONPES 4031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de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en materia de sistemas de información.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Recolectar la información necesaria para la realizar seguimiento a las acciones del Plan de Acción de Seguimiento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-PAS-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 torno a los sistemas de información en el marco del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CONPES 4031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2021.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Informe </a:t>
                      </a: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avances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acciones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CONPES 4031 de 2021.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98995037"/>
                  </a:ext>
                </a:extLst>
              </a:tr>
              <a:tr h="115441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Fortalecer la coordinación interinstitucional y la articulación de la oferta y programas enfocados a la implementación de las medidas de atención, asistencia y reparación integral a las víctimas.</a:t>
                      </a:r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Generar escenarios para:</a:t>
                      </a:r>
                      <a:r>
                        <a:rPr lang="es-MX" sz="10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I)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Identificación de responsables para la medición y reporte de los indicadores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GED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(Étnico y No Étnico),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IRV, SSV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 respuesta a Autos de acuerdo con los umbrales exigidos por la Corte Constitucional </a:t>
                      </a:r>
                      <a:r>
                        <a:rPr lang="es-MX" sz="10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II)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Revisar la pertinencia de los indicadores y ajustar los mismos en aquellas medidas donde no se identifican umbrales por parte de la Corte Constitucional </a:t>
                      </a:r>
                      <a:r>
                        <a:rPr lang="es-MX" sz="10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III)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elaborar el metadato.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Datos insumo para las mediciones y/o respuesta a fallos.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Por demanda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(número de fuentes requeridas para mediciones y/o respuestas a fallos solicitadas)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64532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628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6">
            <a:extLst>
              <a:ext uri="{FF2B5EF4-FFF2-40B4-BE49-F238E27FC236}">
                <a16:creationId xmlns:a16="http://schemas.microsoft.com/office/drawing/2014/main" id="{74069F8C-B107-C8A8-959F-EEF6432746D7}"/>
              </a:ext>
            </a:extLst>
          </p:cNvPr>
          <p:cNvSpPr txBox="1">
            <a:spLocks/>
          </p:cNvSpPr>
          <p:nvPr/>
        </p:nvSpPr>
        <p:spPr>
          <a:xfrm>
            <a:off x="1834393" y="165634"/>
            <a:ext cx="6303144" cy="8984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Revisión y Aprobación</a:t>
            </a:r>
            <a:b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</a:br>
            <a: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POA 2024</a:t>
            </a:r>
            <a:endParaRPr lang="es-CO" sz="3000" b="1" dirty="0">
              <a:solidFill>
                <a:srgbClr val="44546A"/>
              </a:solidFill>
              <a:latin typeface="Verdana" panose="020B0604030504040204" pitchFamily="34" charset="0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4" name="Tabla 6">
            <a:extLst>
              <a:ext uri="{FF2B5EF4-FFF2-40B4-BE49-F238E27FC236}">
                <a16:creationId xmlns:a16="http://schemas.microsoft.com/office/drawing/2014/main" id="{C3AB87B8-D53B-E228-E68D-4D12120E55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664044"/>
              </p:ext>
            </p:extLst>
          </p:nvPr>
        </p:nvGraphicFramePr>
        <p:xfrm>
          <a:off x="1914617" y="1232053"/>
          <a:ext cx="8391876" cy="4470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5867">
                  <a:extLst>
                    <a:ext uri="{9D8B030D-6E8A-4147-A177-3AD203B41FA5}">
                      <a16:colId xmlns:a16="http://schemas.microsoft.com/office/drawing/2014/main" val="1889526046"/>
                    </a:ext>
                  </a:extLst>
                </a:gridCol>
                <a:gridCol w="2987749">
                  <a:extLst>
                    <a:ext uri="{9D8B030D-6E8A-4147-A177-3AD203B41FA5}">
                      <a16:colId xmlns:a16="http://schemas.microsoft.com/office/drawing/2014/main" val="3680688786"/>
                    </a:ext>
                  </a:extLst>
                </a:gridCol>
                <a:gridCol w="1658679">
                  <a:extLst>
                    <a:ext uri="{9D8B030D-6E8A-4147-A177-3AD203B41FA5}">
                      <a16:colId xmlns:a16="http://schemas.microsoft.com/office/drawing/2014/main" val="1114770047"/>
                    </a:ext>
                  </a:extLst>
                </a:gridCol>
                <a:gridCol w="1169581">
                  <a:extLst>
                    <a:ext uri="{9D8B030D-6E8A-4147-A177-3AD203B41FA5}">
                      <a16:colId xmlns:a16="http://schemas.microsoft.com/office/drawing/2014/main" val="3352288689"/>
                    </a:ext>
                  </a:extLst>
                </a:gridCol>
              </a:tblGrid>
              <a:tr h="371049">
                <a:tc row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ESPECIFÍCO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ACCIÓN ESTRATÉGICA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META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67595"/>
                  </a:ext>
                </a:extLst>
              </a:tr>
              <a:tr h="468729">
                <a:tc vMerge="1"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ESPECIFÍCO</a:t>
                      </a:r>
                      <a:endParaRPr lang="es-CO" sz="1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F2CC">
                        <a:alpha val="6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ACCIÓN ESTRATÉGICA</a:t>
                      </a:r>
                      <a:endParaRPr lang="es-CO" sz="1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F2CC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Unidad de medida</a:t>
                      </a:r>
                      <a:endParaRPr lang="es-CO" sz="1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Cantidad</a:t>
                      </a:r>
                      <a:endParaRPr lang="es-CO" sz="10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18120"/>
                  </a:ext>
                </a:extLst>
              </a:tr>
              <a:tr h="1253455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Fortalecer con la estrategia de Articulación del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STNSI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con las entidades territoriales.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Brindar asistencia técnica a través de jornadas de fortalecimiento desde 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STNSI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a las necesidades generadas a través de los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POSI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territoriales.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Jornadas de </a:t>
                      </a:r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fortalecimiento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50240926"/>
                  </a:ext>
                </a:extLst>
              </a:tr>
              <a:tr h="1222406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Realizar seguimiento a la adopción de los Lineamientos definidos en el marco de la mesa de estandarización y aprobados por 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STNSI.</a:t>
                      </a:r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Acompañar la adopción de los Lineamientos guía emitidos por la mesa de estandarización por parte de las entidades del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STNSI,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mediante formalidad que demuestre la adopción.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Evidencia de la adopción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98995037"/>
                  </a:ext>
                </a:extLst>
              </a:tr>
              <a:tr h="115441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6. </a:t>
                      </a:r>
                      <a:r>
                        <a:rPr lang="es-CO" sz="11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Fortalecer la coordinación interinstitucional enfocados a la implementación de las medidas de asistencia y reparación a las víctimas.</a:t>
                      </a:r>
                      <a:endParaRPr lang="es-MX" sz="1100" b="1" u="none" strike="noStrik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Continuar y fortalecer la coordinación del subcomité a través de los 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espacios interinstitucionales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conformados (Mesas y/o nodos).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Sesiones de las mesas y/o nodos conformados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64532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3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6">
            <a:extLst>
              <a:ext uri="{FF2B5EF4-FFF2-40B4-BE49-F238E27FC236}">
                <a16:creationId xmlns:a16="http://schemas.microsoft.com/office/drawing/2014/main" id="{B2117B61-C280-4B87-928B-C2D180C7F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513958"/>
              </p:ext>
            </p:extLst>
          </p:nvPr>
        </p:nvGraphicFramePr>
        <p:xfrm>
          <a:off x="1874859" y="1177660"/>
          <a:ext cx="8306815" cy="5265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536">
                  <a:extLst>
                    <a:ext uri="{9D8B030D-6E8A-4147-A177-3AD203B41FA5}">
                      <a16:colId xmlns:a16="http://schemas.microsoft.com/office/drawing/2014/main" val="1889526046"/>
                    </a:ext>
                  </a:extLst>
                </a:gridCol>
                <a:gridCol w="2116536">
                  <a:extLst>
                    <a:ext uri="{9D8B030D-6E8A-4147-A177-3AD203B41FA5}">
                      <a16:colId xmlns:a16="http://schemas.microsoft.com/office/drawing/2014/main" val="1307410169"/>
                    </a:ext>
                  </a:extLst>
                </a:gridCol>
                <a:gridCol w="2306818">
                  <a:extLst>
                    <a:ext uri="{9D8B030D-6E8A-4147-A177-3AD203B41FA5}">
                      <a16:colId xmlns:a16="http://schemas.microsoft.com/office/drawing/2014/main" val="3680688786"/>
                    </a:ext>
                  </a:extLst>
                </a:gridCol>
                <a:gridCol w="1148108">
                  <a:extLst>
                    <a:ext uri="{9D8B030D-6E8A-4147-A177-3AD203B41FA5}">
                      <a16:colId xmlns:a16="http://schemas.microsoft.com/office/drawing/2014/main" val="1114770047"/>
                    </a:ext>
                  </a:extLst>
                </a:gridCol>
                <a:gridCol w="618817">
                  <a:extLst>
                    <a:ext uri="{9D8B030D-6E8A-4147-A177-3AD203B41FA5}">
                      <a16:colId xmlns:a16="http://schemas.microsoft.com/office/drawing/2014/main" val="3352288689"/>
                    </a:ext>
                  </a:extLst>
                </a:gridCol>
              </a:tblGrid>
              <a:tr h="394114">
                <a:tc row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OBJETIVO ESPECIFÍCO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ACCIÓN ESTRATÉGICA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2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META</a:t>
                      </a:r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sz="12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67595"/>
                  </a:ext>
                </a:extLst>
              </a:tr>
              <a:tr h="4542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Unidad de medida</a:t>
                      </a:r>
                      <a:endParaRPr lang="es-CO" sz="1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accent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Cantidad</a:t>
                      </a:r>
                      <a:endParaRPr lang="es-CO" sz="1000" b="1" dirty="0">
                        <a:solidFill>
                          <a:schemeClr val="accent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FE089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538745"/>
                  </a:ext>
                </a:extLst>
              </a:tr>
              <a:tr h="102483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chemeClr val="accen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7.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Estandarizar bajo los lineamientos establecidos por el Marco de Interoperabilidad para Gobierno Digital del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MinTIC,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los elementos de dato que correspondan a los trámites y/o servicios de las entidades que conforman el 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SNARIV.  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Acompañamiento por parte del </a:t>
                      </a:r>
                      <a:r>
                        <a:rPr lang="es-MX" sz="11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MinTIC</a:t>
                      </a:r>
                      <a:r>
                        <a:rPr lang="es-MX" sz="11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en la adopción e implementación del Marco de Interoperabilidad para Gobierno Digital a las entidades del </a:t>
                      </a:r>
                      <a:r>
                        <a:rPr lang="es-MX" sz="11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SNARIV</a:t>
                      </a:r>
                      <a:r>
                        <a:rPr lang="es-MX" sz="11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con esto se garantiza la adopción e implementación de los cuatro dominios del actual marco.</a:t>
                      </a:r>
                    </a:p>
                  </a:txBody>
                  <a:tcPr marL="2740" marR="2740" marT="27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1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Notificación de Cumplimiento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201F1E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50240926"/>
                  </a:ext>
                </a:extLst>
              </a:tr>
              <a:tr h="145293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8.Realizar acciones necesarias para la recolección de insumos para la generación de guía de estandarización de variables con enfoque étnico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Prmover la consolidación y adopción de la guia de estandarizacion de variables con enfoque étnico entre las entidades del SANRIV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Mejoramiento de la interoperabilidad de los sistemas de información en temas de captura de información étnica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 Guia de Estandarizacion de variables étnicas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8995037"/>
                  </a:ext>
                </a:extLst>
              </a:tr>
              <a:tr h="1452936"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9. Fortalecer la interoperabilidad a través del sistema de </a:t>
                      </a:r>
                      <a:r>
                        <a:rPr lang="es-CO" sz="1400" b="0" i="0" u="none" strike="noStrike" dirty="0" err="1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informacipón</a:t>
                      </a:r>
                      <a:r>
                        <a:rPr lang="es-CO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 para la Paz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Realizar acciones que promuevan la interoperabilidad entre la JEP la UBPD y la UARIV por medio de la implementación del sistema de información para la paz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Mejoramiento de la interoperabilidad de los sistemas de información con la JEP y la UBPD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Sesiones de trabajo con entidades del SIVJRNR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201F1E"/>
                          </a:solidFill>
                          <a:effectLst/>
                          <a:latin typeface="Arial Narrow" panose="020B0606020202030204" pitchFamily="34" charset="0"/>
                        </a:rPr>
                        <a:t>       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2607535"/>
                  </a:ext>
                </a:extLst>
              </a:tr>
            </a:tbl>
          </a:graphicData>
        </a:graphic>
      </p:graphicFrame>
      <p:sp>
        <p:nvSpPr>
          <p:cNvPr id="3" name="Título 6">
            <a:extLst>
              <a:ext uri="{FF2B5EF4-FFF2-40B4-BE49-F238E27FC236}">
                <a16:creationId xmlns:a16="http://schemas.microsoft.com/office/drawing/2014/main" id="{49149BBA-C925-C138-1F56-D268176E1FFF}"/>
              </a:ext>
            </a:extLst>
          </p:cNvPr>
          <p:cNvSpPr txBox="1">
            <a:spLocks/>
          </p:cNvSpPr>
          <p:nvPr/>
        </p:nvSpPr>
        <p:spPr>
          <a:xfrm>
            <a:off x="1850086" y="148856"/>
            <a:ext cx="6303144" cy="8984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Revisión y Aprobación</a:t>
            </a:r>
            <a:b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</a:br>
            <a:r>
              <a:rPr lang="es-MX" sz="3000" b="1" dirty="0">
                <a:solidFill>
                  <a:srgbClr val="44546A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+mn-cs"/>
              </a:rPr>
              <a:t>POA 2024</a:t>
            </a:r>
            <a:endParaRPr lang="es-CO" sz="3000" b="1" dirty="0">
              <a:solidFill>
                <a:srgbClr val="44546A"/>
              </a:solidFill>
              <a:latin typeface="Verdana" panose="020B060403050404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7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864254B-1F4E-0FAF-A9AD-E83F103C1B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66" t="14380" r="11691" b="9076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3647D897-50EF-5EEF-E8B2-33C4CD7F6BBB}"/>
              </a:ext>
            </a:extLst>
          </p:cNvPr>
          <p:cNvSpPr/>
          <p:nvPr/>
        </p:nvSpPr>
        <p:spPr>
          <a:xfrm rot="5400000" flipV="1">
            <a:off x="2667002" y="-2667003"/>
            <a:ext cx="6858000" cy="12192006"/>
          </a:xfrm>
          <a:prstGeom prst="rect">
            <a:avLst/>
          </a:prstGeom>
          <a:gradFill>
            <a:gsLst>
              <a:gs pos="0">
                <a:schemeClr val="tx1">
                  <a:alpha val="66000"/>
                </a:schemeClr>
              </a:gs>
              <a:gs pos="74000">
                <a:schemeClr val="tx1">
                  <a:alpha val="1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37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795CA8B-AE0D-8F54-11B0-877FFA6858B4}"/>
              </a:ext>
            </a:extLst>
          </p:cNvPr>
          <p:cNvSpPr txBox="1"/>
          <p:nvPr/>
        </p:nvSpPr>
        <p:spPr>
          <a:xfrm>
            <a:off x="401714" y="2883892"/>
            <a:ext cx="60945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rgbClr val="FFCC02"/>
                </a:solidFill>
              </a:rPr>
              <a:t>Proposiciones </a:t>
            </a:r>
            <a:br>
              <a:rPr lang="es-MX" sz="2800" b="1" dirty="0">
                <a:solidFill>
                  <a:srgbClr val="FFCC02"/>
                </a:solidFill>
              </a:rPr>
            </a:br>
            <a:r>
              <a:rPr lang="es-MX" sz="2800" b="1" dirty="0">
                <a:solidFill>
                  <a:srgbClr val="FFCC02"/>
                </a:solidFill>
              </a:rPr>
              <a:t>y Varios </a:t>
            </a:r>
            <a:endParaRPr lang="es-CO" sz="2800" dirty="0">
              <a:solidFill>
                <a:srgbClr val="FFCC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80D1598-D53C-A186-20F8-E95BBDC5AE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826959"/>
              </p:ext>
            </p:extLst>
          </p:nvPr>
        </p:nvGraphicFramePr>
        <p:xfrm>
          <a:off x="2020910" y="1977809"/>
          <a:ext cx="7799968" cy="2132886"/>
        </p:xfrm>
        <a:graphic>
          <a:graphicData uri="http://schemas.openxmlformats.org/drawingml/2006/table">
            <a:tbl>
              <a:tblPr firstRow="1" firstCol="1" bandRow="1"/>
              <a:tblGrid>
                <a:gridCol w="3427498">
                  <a:extLst>
                    <a:ext uri="{9D8B030D-6E8A-4147-A177-3AD203B41FA5}">
                      <a16:colId xmlns:a16="http://schemas.microsoft.com/office/drawing/2014/main" val="806490532"/>
                    </a:ext>
                  </a:extLst>
                </a:gridCol>
                <a:gridCol w="2215412">
                  <a:extLst>
                    <a:ext uri="{9D8B030D-6E8A-4147-A177-3AD203B41FA5}">
                      <a16:colId xmlns:a16="http://schemas.microsoft.com/office/drawing/2014/main" val="3299014122"/>
                    </a:ext>
                  </a:extLst>
                </a:gridCol>
                <a:gridCol w="2157058">
                  <a:extLst>
                    <a:ext uri="{9D8B030D-6E8A-4147-A177-3AD203B41FA5}">
                      <a16:colId xmlns:a16="http://schemas.microsoft.com/office/drawing/2014/main" val="2167847258"/>
                    </a:ext>
                  </a:extLst>
                </a:gridCol>
              </a:tblGrid>
              <a:tr h="37576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2444750" algn="l"/>
                          <a:tab pos="2914650" algn="ctr"/>
                        </a:tabLst>
                      </a:pPr>
                      <a:r>
                        <a:rPr lang="es-ES" sz="1400" b="1" dirty="0">
                          <a:solidFill>
                            <a:srgbClr val="FFC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COMPROMISOS</a:t>
                      </a:r>
                      <a:endParaRPr lang="es-CO" sz="1400" b="1" dirty="0">
                        <a:solidFill>
                          <a:srgbClr val="FFC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827752"/>
                  </a:ext>
                </a:extLst>
              </a:tr>
              <a:tr h="272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ACTIVIDAD</a:t>
                      </a:r>
                      <a:endParaRPr lang="es-CO" sz="120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RESPONSABLE</a:t>
                      </a:r>
                      <a:endParaRPr lang="es-CO" sz="120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FECHA</a:t>
                      </a:r>
                      <a:endParaRPr lang="es-CO" sz="120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856224"/>
                  </a:ext>
                </a:extLst>
              </a:tr>
              <a:tr h="37111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MX" sz="1200" b="1" kern="120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Enviar memorias de la sesión. 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200" b="1" kern="120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SRNI-UARIV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CO" sz="1400" b="1" dirty="0">
                          <a:solidFill>
                            <a:srgbClr val="C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 Diciembre</a:t>
                      </a:r>
                      <a:r>
                        <a:rPr lang="es-CO" sz="12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/2023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406448"/>
                  </a:ext>
                </a:extLst>
              </a:tr>
              <a:tr h="37111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200" b="1" kern="120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Enviar delegaciones 2024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200" b="1" kern="120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Todas las entidades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CO" sz="1400" b="1" kern="1200" dirty="0">
                          <a:solidFill>
                            <a:srgbClr val="C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05 de Febrero</a:t>
                      </a: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/2024</a:t>
                      </a: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141689"/>
                  </a:ext>
                </a:extLst>
              </a:tr>
              <a:tr h="37111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kern="120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endParaRPr lang="es-CO" sz="1200" b="1" kern="120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endParaRPr lang="es-CO" sz="12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477668"/>
                  </a:ext>
                </a:extLst>
              </a:tr>
              <a:tr h="37111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200" kern="120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endParaRPr lang="es-CO" sz="1200" b="1" kern="120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endParaRPr lang="es-CO" sz="11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51438" marR="514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418909"/>
                  </a:ext>
                </a:extLst>
              </a:tr>
            </a:tbl>
          </a:graphicData>
        </a:graphic>
      </p:graphicFrame>
      <p:sp>
        <p:nvSpPr>
          <p:cNvPr id="6" name="Rectángulo 7">
            <a:extLst>
              <a:ext uri="{FF2B5EF4-FFF2-40B4-BE49-F238E27FC236}">
                <a16:creationId xmlns:a16="http://schemas.microsoft.com/office/drawing/2014/main" id="{580204D5-EC48-707A-34BF-4144D609F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0910" y="881697"/>
            <a:ext cx="7310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spcBef>
                <a:spcPct val="0"/>
              </a:spcBef>
              <a:buNone/>
            </a:pPr>
            <a:r>
              <a:rPr lang="es-CO" altLang="es-ES" sz="3600" b="1" dirty="0">
                <a:solidFill>
                  <a:srgbClr val="44546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Compromisos</a:t>
            </a:r>
            <a:r>
              <a:rPr lang="es-CO" altLang="es-ES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511CAA3-B8B3-A3DE-319F-8D31FC3C3B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80" t="44103" r="17692" b="33524"/>
          <a:stretch/>
        </p:blipFill>
        <p:spPr>
          <a:xfrm>
            <a:off x="-1" y="4325816"/>
            <a:ext cx="12203723" cy="236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1852C2E-6803-8C20-C897-FEBD33A0C6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57" t="12597" r="9855" b="7016"/>
          <a:stretch/>
        </p:blipFill>
        <p:spPr>
          <a:xfrm>
            <a:off x="0" y="8"/>
            <a:ext cx="12192000" cy="685799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DBBFD9E-8AD4-F3A3-69D7-17F4E77F9141}"/>
              </a:ext>
            </a:extLst>
          </p:cNvPr>
          <p:cNvSpPr/>
          <p:nvPr/>
        </p:nvSpPr>
        <p:spPr>
          <a:xfrm rot="10800000" flipV="1">
            <a:off x="-1" y="-1"/>
            <a:ext cx="12191998" cy="6857991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74000">
                <a:schemeClr val="tx1">
                  <a:alpha val="1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370" dirty="0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DE255A81-B366-F906-8B3B-69CF48E86F2B}"/>
              </a:ext>
            </a:extLst>
          </p:cNvPr>
          <p:cNvGrpSpPr/>
          <p:nvPr/>
        </p:nvGrpSpPr>
        <p:grpSpPr>
          <a:xfrm>
            <a:off x="603659" y="489893"/>
            <a:ext cx="10984682" cy="681962"/>
            <a:chOff x="603659" y="409991"/>
            <a:chExt cx="10984682" cy="681962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24F0A2DE-B8CF-7B25-094E-B5FA7DEB4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3659" y="409991"/>
              <a:ext cx="1934869" cy="681962"/>
            </a:xfrm>
            <a:prstGeom prst="rect">
              <a:avLst/>
            </a:prstGeom>
          </p:spPr>
        </p:pic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C2444FA1-6C7C-38C6-2C43-01946651A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56136" y="521008"/>
              <a:ext cx="1332205" cy="459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450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2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5" name="Rectángulo 3">
            <a:extLst>
              <a:ext uri="{FF2B5EF4-FFF2-40B4-BE49-F238E27FC236}">
                <a16:creationId xmlns:a16="http://schemas.microsoft.com/office/drawing/2014/main" id="{ED006FDE-EB43-A074-1543-F5205393F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4525" y="900910"/>
            <a:ext cx="81533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s-ES" altLang="es-CO" b="1" dirty="0">
                <a:solidFill>
                  <a:srgbClr val="44546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Recomendaciones para la Sesión</a:t>
            </a:r>
            <a:endParaRPr lang="es-CO" altLang="es-CO" b="1" dirty="0">
              <a:solidFill>
                <a:srgbClr val="44546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13F91E1-AE3C-1D66-AD66-142BD1194F5A}"/>
              </a:ext>
            </a:extLst>
          </p:cNvPr>
          <p:cNvGrpSpPr/>
          <p:nvPr/>
        </p:nvGrpSpPr>
        <p:grpSpPr>
          <a:xfrm>
            <a:off x="2373750" y="1997016"/>
            <a:ext cx="7703661" cy="1070826"/>
            <a:chOff x="704525" y="1997016"/>
            <a:chExt cx="7703661" cy="1070826"/>
          </a:xfrm>
        </p:grpSpPr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F9979F45-E747-492B-C0C9-F3D4E4B865AF}"/>
                </a:ext>
              </a:extLst>
            </p:cNvPr>
            <p:cNvSpPr/>
            <p:nvPr/>
          </p:nvSpPr>
          <p:spPr>
            <a:xfrm>
              <a:off x="2291024" y="2000294"/>
              <a:ext cx="6117162" cy="1059099"/>
            </a:xfrm>
            <a:prstGeom prst="roundRect">
              <a:avLst>
                <a:gd name="adj" fmla="val 4706"/>
              </a:avLst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10781D07-8149-BDB9-BC39-95D08A15F141}"/>
                </a:ext>
              </a:extLst>
            </p:cNvPr>
            <p:cNvSpPr/>
            <p:nvPr/>
          </p:nvSpPr>
          <p:spPr>
            <a:xfrm>
              <a:off x="2654490" y="2129678"/>
              <a:ext cx="557495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500"/>
                </a:lnSpc>
              </a:pPr>
              <a:r>
                <a:rPr lang="es-CO" sz="17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Diligencia</a:t>
              </a:r>
              <a:r>
                <a:rPr lang="es-CO" sz="15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s-CO" sz="1500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 lista asistencia. Si estás </a:t>
              </a:r>
              <a:r>
                <a:rPr lang="es-CO" sz="17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virtualmente</a:t>
              </a:r>
              <a:r>
                <a:rPr lang="es-CO" sz="15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500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encuentras un </a:t>
              </a:r>
              <a:r>
                <a:rPr lang="es-CO" sz="1500" dirty="0" err="1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forms</a:t>
              </a:r>
              <a:r>
                <a:rPr lang="es-CO" sz="1500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en el chat de la reunión. Si te encuentras de manera </a:t>
              </a:r>
              <a:r>
                <a:rPr lang="es-CO" sz="17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presencial</a:t>
              </a:r>
              <a:r>
                <a:rPr lang="es-CO" sz="1500" b="1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</a:t>
              </a:r>
              <a:r>
                <a:rPr lang="es-CO" sz="1500" dirty="0">
                  <a:solidFill>
                    <a:srgbClr val="C10A0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se estará rotando la lista.</a:t>
              </a:r>
            </a:p>
          </p:txBody>
        </p:sp>
        <p:pic>
          <p:nvPicPr>
            <p:cNvPr id="9" name="Gráfico 8">
              <a:extLst>
                <a:ext uri="{FF2B5EF4-FFF2-40B4-BE49-F238E27FC236}">
                  <a16:creationId xmlns:a16="http://schemas.microsoft.com/office/drawing/2014/main" id="{4BB07499-9760-5685-272C-7FF80BD27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525" y="1997016"/>
              <a:ext cx="1798988" cy="1070826"/>
            </a:xfrm>
            <a:prstGeom prst="rect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340FC2D3-2571-31C1-402A-7C74122E7CDB}"/>
              </a:ext>
            </a:extLst>
          </p:cNvPr>
          <p:cNvGrpSpPr/>
          <p:nvPr/>
        </p:nvGrpSpPr>
        <p:grpSpPr>
          <a:xfrm>
            <a:off x="2356240" y="3584559"/>
            <a:ext cx="7721170" cy="1081248"/>
            <a:chOff x="687016" y="3584559"/>
            <a:chExt cx="7721170" cy="1081248"/>
          </a:xfrm>
        </p:grpSpPr>
        <p:sp>
          <p:nvSpPr>
            <p:cNvPr id="11" name="Rectángulo: esquinas redondeadas 10">
              <a:extLst>
                <a:ext uri="{FF2B5EF4-FFF2-40B4-BE49-F238E27FC236}">
                  <a16:creationId xmlns:a16="http://schemas.microsoft.com/office/drawing/2014/main" id="{DF7C4075-2426-9BEA-0E68-F1357A0F39C1}"/>
                </a:ext>
              </a:extLst>
            </p:cNvPr>
            <p:cNvSpPr/>
            <p:nvPr/>
          </p:nvSpPr>
          <p:spPr>
            <a:xfrm>
              <a:off x="2291024" y="3591874"/>
              <a:ext cx="6117162" cy="1059099"/>
            </a:xfrm>
            <a:prstGeom prst="roundRect">
              <a:avLst>
                <a:gd name="adj" fmla="val 4706"/>
              </a:avLst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D41D4C3-E3F1-D4F0-CC9F-71FF963B3031}"/>
                </a:ext>
              </a:extLst>
            </p:cNvPr>
            <p:cNvSpPr/>
            <p:nvPr/>
          </p:nvSpPr>
          <p:spPr>
            <a:xfrm>
              <a:off x="2658384" y="3901173"/>
              <a:ext cx="5446271" cy="5435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700"/>
                </a:lnSpc>
              </a:pPr>
              <a:r>
                <a:rPr lang="es-CO" sz="1600" dirty="0">
                  <a:solidFill>
                    <a:srgbClr val="FF843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 estás conectado virtualmente, mantén tu micrófono en </a:t>
              </a:r>
              <a:r>
                <a:rPr lang="es-CO" b="1" dirty="0">
                  <a:solidFill>
                    <a:srgbClr val="FF843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silencio</a:t>
              </a:r>
              <a:r>
                <a:rPr lang="es-CO" sz="2200" dirty="0">
                  <a:solidFill>
                    <a:srgbClr val="FF843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pic>
          <p:nvPicPr>
            <p:cNvPr id="13" name="Gráfico 12">
              <a:extLst>
                <a:ext uri="{FF2B5EF4-FFF2-40B4-BE49-F238E27FC236}">
                  <a16:creationId xmlns:a16="http://schemas.microsoft.com/office/drawing/2014/main" id="{405E106B-BB89-1DDA-202E-C2EB8496B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7016" y="3584559"/>
              <a:ext cx="1816497" cy="1081248"/>
            </a:xfrm>
            <a:prstGeom prst="rect">
              <a:avLst/>
            </a:prstGeom>
          </p:spPr>
        </p:pic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ECB85B36-B10A-BC14-A7A9-52F5EFF043DB}"/>
              </a:ext>
            </a:extLst>
          </p:cNvPr>
          <p:cNvGrpSpPr/>
          <p:nvPr/>
        </p:nvGrpSpPr>
        <p:grpSpPr>
          <a:xfrm>
            <a:off x="2356240" y="5166265"/>
            <a:ext cx="7721170" cy="1079221"/>
            <a:chOff x="687016" y="5166264"/>
            <a:chExt cx="7721170" cy="1079221"/>
          </a:xfrm>
        </p:grpSpPr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993A55E8-08AE-836F-5607-585D12ED75E4}"/>
                </a:ext>
              </a:extLst>
            </p:cNvPr>
            <p:cNvSpPr/>
            <p:nvPr/>
          </p:nvSpPr>
          <p:spPr>
            <a:xfrm>
              <a:off x="2291024" y="5172802"/>
              <a:ext cx="6117162" cy="1059099"/>
            </a:xfrm>
            <a:prstGeom prst="roundRect">
              <a:avLst>
                <a:gd name="adj" fmla="val 4706"/>
              </a:avLst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DCE264B8-D4C3-5A98-6B95-7F5E7C34B0F6}"/>
                </a:ext>
              </a:extLst>
            </p:cNvPr>
            <p:cNvSpPr/>
            <p:nvPr/>
          </p:nvSpPr>
          <p:spPr>
            <a:xfrm>
              <a:off x="2654490" y="5403357"/>
              <a:ext cx="55749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600"/>
                </a:lnSpc>
              </a:pPr>
              <a:r>
                <a:rPr lang="es-CO" sz="1500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 </a:t>
              </a:r>
              <a:r>
                <a:rPr lang="es-CO" b="1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intervenir</a:t>
              </a:r>
              <a:r>
                <a:rPr lang="es-CO" sz="1600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s-CO" sz="1500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levanta la mano. Cuando te demos la palabra, </a:t>
              </a:r>
              <a:r>
                <a:rPr lang="es-CO" b="1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activa</a:t>
              </a:r>
              <a:r>
                <a:rPr lang="es-CO" sz="1500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tu cámara, </a:t>
              </a:r>
              <a:r>
                <a:rPr lang="es-CO" b="1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menciona</a:t>
              </a:r>
              <a:r>
                <a:rPr lang="es-CO" sz="1500" dirty="0">
                  <a:solidFill>
                    <a:srgbClr val="086A7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tu nombre y entidad a la que representas.</a:t>
              </a:r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AA0851A3-39BD-3B35-1441-E057AEA2B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7016" y="5166264"/>
              <a:ext cx="1813092" cy="1079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5" name="CuadroTexto 14">
            <a:extLst>
              <a:ext uri="{FF2B5EF4-FFF2-40B4-BE49-F238E27FC236}">
                <a16:creationId xmlns:a16="http://schemas.microsoft.com/office/drawing/2014/main" id="{78EF19A4-E7D5-4CAC-C810-0A51F94D2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408" y="412207"/>
            <a:ext cx="37079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spcBef>
                <a:spcPct val="0"/>
              </a:spcBef>
              <a:buNone/>
            </a:pPr>
            <a:r>
              <a:rPr lang="es-CO" altLang="es-CO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Orden del Día</a:t>
            </a:r>
            <a:endParaRPr lang="es-ES" altLang="es-CO" b="1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Imagen 2">
            <a:extLst>
              <a:ext uri="{FF2B5EF4-FFF2-40B4-BE49-F238E27FC236}">
                <a16:creationId xmlns:a16="http://schemas.microsoft.com/office/drawing/2014/main" id="{15DA5C75-1DE3-9CCB-5B82-4D6AA7C70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72" y="5499498"/>
            <a:ext cx="727472" cy="47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55963805-6651-CA4B-8AAF-EEA98AA0D0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284954"/>
              </p:ext>
            </p:extLst>
          </p:nvPr>
        </p:nvGraphicFramePr>
        <p:xfrm>
          <a:off x="546974" y="1011697"/>
          <a:ext cx="10464802" cy="33796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2391">
                  <a:extLst>
                    <a:ext uri="{9D8B030D-6E8A-4147-A177-3AD203B41FA5}">
                      <a16:colId xmlns:a16="http://schemas.microsoft.com/office/drawing/2014/main" val="3086859346"/>
                    </a:ext>
                  </a:extLst>
                </a:gridCol>
                <a:gridCol w="4423413">
                  <a:extLst>
                    <a:ext uri="{9D8B030D-6E8A-4147-A177-3AD203B41FA5}">
                      <a16:colId xmlns:a16="http://schemas.microsoft.com/office/drawing/2014/main" val="1354527632"/>
                    </a:ext>
                  </a:extLst>
                </a:gridCol>
                <a:gridCol w="3608998">
                  <a:extLst>
                    <a:ext uri="{9D8B030D-6E8A-4147-A177-3AD203B41FA5}">
                      <a16:colId xmlns:a16="http://schemas.microsoft.com/office/drawing/2014/main" val="749185926"/>
                    </a:ext>
                  </a:extLst>
                </a:gridCol>
              </a:tblGrid>
              <a:tr h="305589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HORARIO</a:t>
                      </a:r>
                    </a:p>
                  </a:txBody>
                  <a:tcPr marL="58670" marR="5867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TEMA </a:t>
                      </a:r>
                    </a:p>
                  </a:txBody>
                  <a:tcPr marL="58670" marR="5867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RESPONSABLE </a:t>
                      </a:r>
                    </a:p>
                  </a:txBody>
                  <a:tcPr marL="58670" marR="5867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276325"/>
                  </a:ext>
                </a:extLst>
              </a:tr>
              <a:tr h="521477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02:00 p.m. a 02:15 p.m.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Bienvenida.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Subdirección Red Nacional de Información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593520"/>
                  </a:ext>
                </a:extLst>
              </a:tr>
              <a:tr h="767731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02:16 p.m. a 02:30 a.m.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Verificación de Quórum y revisión de compromisos del acta anterior.  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Gelman Cárdenas Herrera</a:t>
                      </a:r>
                    </a:p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Subdirección Red Nacional </a:t>
                      </a:r>
                    </a:p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 Información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800799"/>
                  </a:ext>
                </a:extLst>
              </a:tr>
              <a:tr h="564048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02:30 p.m. a 03:30 p.m.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Cierre de POA 2023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Todos los asistentes.</a:t>
                      </a:r>
                    </a:p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6970064"/>
                  </a:ext>
                </a:extLst>
              </a:tr>
              <a:tr h="564048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03:30 p.m. a 04.30 p.m.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Aprobación POA 2024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Todos los asistentes.</a:t>
                      </a:r>
                    </a:p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879889"/>
                  </a:ext>
                </a:extLst>
              </a:tr>
              <a:tr h="656789"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04:31 p.m. a 5.00 p.m.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Proposiciones y Varios </a:t>
                      </a:r>
                      <a:b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</a:br>
                      <a:r>
                        <a:rPr lang="es-CO" sz="12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Cierre de sesión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Todos los asistentes.</a:t>
                      </a:r>
                    </a:p>
                    <a:p>
                      <a:pPr marL="0" lvl="0" algn="l" defTabSz="914400" rtl="0" eaLnBrk="1" latinLnBrk="0" hangingPunct="1">
                        <a:buNone/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es-CO" sz="12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SRNI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6060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66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6" name="Rectángulo 7">
            <a:extLst>
              <a:ext uri="{FF2B5EF4-FFF2-40B4-BE49-F238E27FC236}">
                <a16:creationId xmlns:a16="http://schemas.microsoft.com/office/drawing/2014/main" id="{60C2A228-8201-26CF-17FC-35A6D5094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398" y="1124688"/>
            <a:ext cx="75059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spcBef>
                <a:spcPct val="0"/>
              </a:spcBef>
              <a:buNone/>
            </a:pPr>
            <a:r>
              <a:rPr lang="es-CO" altLang="es-ES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Verificación compromisos</a:t>
            </a:r>
          </a:p>
          <a:p>
            <a:pPr algn="ctr" defTabSz="685800">
              <a:spcBef>
                <a:spcPct val="0"/>
              </a:spcBef>
              <a:buNone/>
            </a:pPr>
            <a:r>
              <a:rPr lang="es-CO" altLang="es-ES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acta anterior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2CCA930-815F-953A-6682-4180370BB6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845600"/>
              </p:ext>
            </p:extLst>
          </p:nvPr>
        </p:nvGraphicFramePr>
        <p:xfrm>
          <a:off x="1447096" y="2391634"/>
          <a:ext cx="9857968" cy="30353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633898">
                  <a:extLst>
                    <a:ext uri="{9D8B030D-6E8A-4147-A177-3AD203B41FA5}">
                      <a16:colId xmlns:a16="http://schemas.microsoft.com/office/drawing/2014/main" val="2385262156"/>
                    </a:ext>
                  </a:extLst>
                </a:gridCol>
                <a:gridCol w="3008280">
                  <a:extLst>
                    <a:ext uri="{9D8B030D-6E8A-4147-A177-3AD203B41FA5}">
                      <a16:colId xmlns:a16="http://schemas.microsoft.com/office/drawing/2014/main" val="2811008104"/>
                    </a:ext>
                  </a:extLst>
                </a:gridCol>
                <a:gridCol w="2215790">
                  <a:extLst>
                    <a:ext uri="{9D8B030D-6E8A-4147-A177-3AD203B41FA5}">
                      <a16:colId xmlns:a16="http://schemas.microsoft.com/office/drawing/2014/main" val="1194643817"/>
                    </a:ext>
                  </a:extLst>
                </a:gridCol>
              </a:tblGrid>
              <a:tr h="229355">
                <a:tc gridSpan="3"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2444750" algn="l"/>
                          <a:tab pos="2914650" algn="ctr"/>
                        </a:tabLst>
                      </a:pPr>
                      <a:r>
                        <a:rPr lang="es-ES" sz="1400" b="1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COMPROMISOS</a:t>
                      </a:r>
                      <a:endParaRPr lang="es-CO" sz="1400" b="1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09634" marR="109634" marT="54817" marB="54817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010720"/>
                  </a:ext>
                </a:extLst>
              </a:tr>
              <a:tr h="229355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b="0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ACTIVIDAD</a:t>
                      </a:r>
                      <a:endParaRPr lang="es-CO" sz="1400" b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b="0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RESPONSABLE</a:t>
                      </a:r>
                      <a:endParaRPr lang="es-CO" sz="1400" b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b="0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OBSERVACIONES</a:t>
                      </a:r>
                      <a:endParaRPr lang="es-CO" sz="1400" b="0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488410"/>
                  </a:ext>
                </a:extLst>
              </a:tr>
              <a:tr h="328918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Enviar memorias de la sesión.</a:t>
                      </a:r>
                      <a:endParaRPr lang="es-C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UARIV-SRNI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CUMPLIDO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189487"/>
                  </a:ext>
                </a:extLst>
              </a:tr>
              <a:tr h="688065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MX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Envió Matriz modo de captura variables étnicas </a:t>
                      </a:r>
                      <a:endParaRPr lang="es-CO" sz="140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Entidades del STNSI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SEGUIMIENTO EN SESIÓN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48492"/>
                  </a:ext>
                </a:extLst>
              </a:tr>
              <a:tr h="45870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Enviar propuesta de POA 2024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UARIV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CUMPLIDO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960186"/>
                  </a:ext>
                </a:extLst>
              </a:tr>
              <a:tr h="458709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MX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Enviar retroalimentación del POA 2024</a:t>
                      </a:r>
                      <a:endParaRPr lang="es-CO" sz="140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ES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Entidades del STNSI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SEGUIMIENTO EN LA SESIÓN</a:t>
                      </a:r>
                      <a:endParaRPr lang="es-CO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8162451"/>
                  </a:ext>
                </a:extLst>
              </a:tr>
              <a:tr h="458709"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MX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Enviar nombre y CC de los que asisten a STNSI</a:t>
                      </a:r>
                      <a:endParaRPr lang="es-CO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Entidades del STNSI</a:t>
                      </a:r>
                      <a:endParaRPr lang="es-CO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MX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SEGUIMIENTO EN LA SESIÓN</a:t>
                      </a:r>
                      <a:endParaRPr lang="es-CO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117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10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149CD22E-999E-E89F-113E-69FB25CD36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4" b="9742"/>
          <a:stretch/>
        </p:blipFill>
        <p:spPr>
          <a:xfrm>
            <a:off x="0" y="-174594"/>
            <a:ext cx="12192000" cy="7032594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617FF6BA-1ACC-322B-DCB2-92B3222E22F2}"/>
              </a:ext>
            </a:extLst>
          </p:cNvPr>
          <p:cNvSpPr/>
          <p:nvPr/>
        </p:nvSpPr>
        <p:spPr>
          <a:xfrm rot="5400000" flipV="1">
            <a:off x="2579703" y="-2754296"/>
            <a:ext cx="7032595" cy="12192002"/>
          </a:xfrm>
          <a:prstGeom prst="rect">
            <a:avLst/>
          </a:prstGeom>
          <a:gradFill>
            <a:gsLst>
              <a:gs pos="0">
                <a:schemeClr val="tx1">
                  <a:alpha val="66000"/>
                </a:schemeClr>
              </a:gs>
              <a:gs pos="74000">
                <a:schemeClr val="tx1">
                  <a:alpha val="1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 sz="1370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415" y="2541234"/>
            <a:ext cx="8560904" cy="1276181"/>
          </a:xfrm>
        </p:spPr>
        <p:txBody>
          <a:bodyPr>
            <a:noAutofit/>
          </a:bodyPr>
          <a:lstStyle/>
          <a:p>
            <a:pPr algn="l"/>
            <a:r>
              <a:rPr lang="es-MX" sz="2800" b="1" dirty="0">
                <a:solidFill>
                  <a:srgbClr val="FFCC02"/>
                </a:solidFill>
              </a:rPr>
              <a:t>Matrices Diagnóstico de variables étnicas  </a:t>
            </a:r>
          </a:p>
        </p:txBody>
      </p:sp>
    </p:spTree>
    <p:extLst>
      <p:ext uri="{BB962C8B-B14F-4D97-AF65-F5344CB8AC3E}">
        <p14:creationId xmlns:p14="http://schemas.microsoft.com/office/powerpoint/2010/main" val="359689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www.unidadvictimas.gov.co</a:t>
            </a:r>
            <a:endParaRPr kumimoji="0" lang="es-C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ángulo 7">
            <a:extLst>
              <a:ext uri="{FF2B5EF4-FFF2-40B4-BE49-F238E27FC236}">
                <a16:creationId xmlns:a16="http://schemas.microsoft.com/office/drawing/2014/main" id="{60C2A228-8201-26CF-17FC-35A6D5094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398" y="679816"/>
            <a:ext cx="7505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Matriz diagnóstico de captura de variables étnicas entidades STNSI</a:t>
            </a:r>
          </a:p>
        </p:txBody>
      </p:sp>
      <p:sp>
        <p:nvSpPr>
          <p:cNvPr id="2" name="Rectángulo 7">
            <a:extLst>
              <a:ext uri="{FF2B5EF4-FFF2-40B4-BE49-F238E27FC236}">
                <a16:creationId xmlns:a16="http://schemas.microsoft.com/office/drawing/2014/main" id="{67791810-1422-74F6-A693-453EFA2B9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50" y="2108122"/>
            <a:ext cx="1065259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457200" marR="0" lvl="0" indent="-457200" algn="just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lang="es-CO" sz="2000" b="0" i="0" u="none" strike="noStrike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Enviar modo de captura. Formato para diagnóstico</a:t>
            </a:r>
          </a:p>
          <a:p>
            <a:pPr marL="457200" indent="-457200" algn="just" defTabSz="685800">
              <a:spcBef>
                <a:spcPct val="0"/>
              </a:spcBef>
              <a:buFont typeface="Arial" panose="020B0604020202020204" pitchFamily="34" charset="0"/>
              <a:buAutoNum type="arabicPeriod"/>
              <a:defRPr/>
            </a:pPr>
            <a:r>
              <a:rPr lang="es-CO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Nombre de entidad: </a:t>
            </a:r>
          </a:p>
          <a:p>
            <a:pPr marL="457200" indent="-457200" algn="just" defTabSz="685800">
              <a:spcBef>
                <a:spcPct val="0"/>
              </a:spcBef>
              <a:buFont typeface="Arial" panose="020B0604020202020204" pitchFamily="34" charset="0"/>
              <a:buAutoNum type="arabicPeriod"/>
              <a:defRPr/>
            </a:pPr>
            <a:r>
              <a:rPr lang="es-CO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Conceptos y/o Variables </a:t>
            </a:r>
          </a:p>
          <a:p>
            <a:pPr marL="457200" indent="-457200" algn="just" defTabSz="685800">
              <a:spcBef>
                <a:spcPct val="0"/>
              </a:spcBef>
              <a:buFont typeface="Arial" panose="020B0604020202020204" pitchFamily="34" charset="0"/>
              <a:buAutoNum type="arabicPeriod"/>
              <a:defRPr/>
            </a:pPr>
            <a:r>
              <a:rPr lang="es-CO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Definición o descripción de la variable y o concepto </a:t>
            </a:r>
          </a:p>
          <a:p>
            <a:pPr marL="457200" indent="-457200" algn="just" defTabSz="685800">
              <a:spcBef>
                <a:spcPct val="0"/>
              </a:spcBef>
              <a:buFont typeface="Arial" panose="020B0604020202020204" pitchFamily="34" charset="0"/>
              <a:buAutoNum type="arabicPeriod"/>
              <a:defRPr/>
            </a:pPr>
            <a:r>
              <a:rPr lang="es-CO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Marco normativo.</a:t>
            </a:r>
          </a:p>
          <a:p>
            <a:pPr marL="457200" indent="-457200" algn="just" defTabSz="685800">
              <a:spcBef>
                <a:spcPct val="0"/>
              </a:spcBef>
              <a:buFont typeface="Arial" panose="020B0604020202020204" pitchFamily="34" charset="0"/>
              <a:buAutoNum type="arabicPeriod"/>
              <a:defRPr/>
            </a:pPr>
            <a:r>
              <a:rPr lang="es-CO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Existencia de diccionario de datos. </a:t>
            </a:r>
          </a:p>
          <a:p>
            <a:pPr marL="457200" marR="0" lvl="0" indent="-457200" algn="just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endParaRPr lang="es-CO" sz="2000" b="0" i="0" u="none" strike="noStrike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s-E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37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F7F345E6-4FF8-3540-A4BE-3B2905C37A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00560" y="2105130"/>
            <a:ext cx="6328682" cy="4391378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DANE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Agencia Nacional de Tierras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Ministerio de vivienda ciudad y territorio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Instituto Nacional de Medicina Legal 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Centro Nacional de Memoria Histórica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Gestion del Riesgo de Desastres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s-MX" dirty="0">
                <a:latin typeface="+mj-lt"/>
              </a:rPr>
              <a:t>Superintendencia de Notariado y Registro</a:t>
            </a:r>
          </a:p>
          <a:p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www.unidadvictimas.gov.co</a:t>
            </a:r>
            <a:endParaRPr lang="es-CO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</p:txBody>
      </p:sp>
      <p:sp>
        <p:nvSpPr>
          <p:cNvPr id="5" name="Rectángulo 7">
            <a:extLst>
              <a:ext uri="{FF2B5EF4-FFF2-40B4-BE49-F238E27FC236}">
                <a16:creationId xmlns:a16="http://schemas.microsoft.com/office/drawing/2014/main" id="{54EDC239-5B84-30D2-5BEC-D52DF4BEE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7233" y="476601"/>
            <a:ext cx="75059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685800">
              <a:spcBef>
                <a:spcPct val="0"/>
              </a:spcBef>
              <a:buNone/>
            </a:pPr>
            <a:r>
              <a:rPr lang="es-CO" altLang="es-ES" b="1" dirty="0">
                <a:solidFill>
                  <a:srgbClr val="44546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Entidades que enviaron la Matriz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F99982E-8C6B-4884-9C8B-BC2BAFC364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138" t="22657" r="26238" b="22330"/>
          <a:stretch/>
        </p:blipFill>
        <p:spPr>
          <a:xfrm>
            <a:off x="0" y="1921260"/>
            <a:ext cx="5478777" cy="475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7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63E9FF8-726C-C90D-F2BB-C32B8EBE4472}"/>
              </a:ext>
            </a:extLst>
          </p:cNvPr>
          <p:cNvSpPr txBox="1"/>
          <p:nvPr/>
        </p:nvSpPr>
        <p:spPr>
          <a:xfrm>
            <a:off x="4883970" y="6639446"/>
            <a:ext cx="2424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www.unidadvictimas.gov.co</a:t>
            </a:r>
            <a:endParaRPr kumimoji="0" lang="es-CO" sz="1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Rectángulo 7">
            <a:extLst>
              <a:ext uri="{FF2B5EF4-FFF2-40B4-BE49-F238E27FC236}">
                <a16:creationId xmlns:a16="http://schemas.microsoft.com/office/drawing/2014/main" id="{60C2A228-8201-26CF-17FC-35A6D5094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398" y="679816"/>
            <a:ext cx="75059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 altLang="es-ES" sz="2800" b="1" dirty="0">
                <a:solidFill>
                  <a:srgbClr val="4472C4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Matrices étnicas</a:t>
            </a:r>
            <a:endParaRPr kumimoji="0" lang="es-CO" altLang="es-ES" sz="2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2CCA930-815F-953A-6682-4180370BB6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023835"/>
              </p:ext>
            </p:extLst>
          </p:nvPr>
        </p:nvGraphicFramePr>
        <p:xfrm>
          <a:off x="1145822" y="1027290"/>
          <a:ext cx="9900355" cy="676698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91090">
                  <a:extLst>
                    <a:ext uri="{9D8B030D-6E8A-4147-A177-3AD203B41FA5}">
                      <a16:colId xmlns:a16="http://schemas.microsoft.com/office/drawing/2014/main" val="2385262156"/>
                    </a:ext>
                  </a:extLst>
                </a:gridCol>
                <a:gridCol w="7609265">
                  <a:extLst>
                    <a:ext uri="{9D8B030D-6E8A-4147-A177-3AD203B41FA5}">
                      <a16:colId xmlns:a16="http://schemas.microsoft.com/office/drawing/2014/main" val="1926072968"/>
                    </a:ext>
                  </a:extLst>
                </a:gridCol>
              </a:tblGrid>
              <a:tr h="219018">
                <a:tc>
                  <a:txBody>
                    <a:bodyPr/>
                    <a:lstStyle/>
                    <a:p>
                      <a:pPr algn="ctr">
                        <a:tabLst>
                          <a:tab pos="2700020" algn="ctr"/>
                          <a:tab pos="5400040" algn="r"/>
                          <a:tab pos="449580" algn="l"/>
                        </a:tabLst>
                      </a:pPr>
                      <a:r>
                        <a:rPr lang="es-ES" sz="1400" b="1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Entidad</a:t>
                      </a:r>
                      <a:endParaRPr lang="es-CO" sz="1400" b="1" kern="12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82225" marR="82225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Variables que capturan</a:t>
                      </a:r>
                    </a:p>
                  </a:txBody>
                  <a:tcPr marL="6832" marR="6832" marT="6832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488410"/>
                  </a:ext>
                </a:extLst>
              </a:tr>
              <a:tr h="1547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ANT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Nombre Resguardo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Grupo Étnico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Organización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Presidente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Nombre Consejo Comunitario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1137292682"/>
                  </a:ext>
                </a:extLst>
              </a:tr>
              <a:tr h="6022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Ministerio de Vivienda Ciudad y territorio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 manera general de acuerdo a los formularios de postulación, el hogar indica si hay miembros de hogar Afrodescendiente, Negro, Raizal, Palenquero,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indigena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Room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La información está para los programas que han ido adoptando estos ítems.</a:t>
                      </a: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2139819120"/>
                  </a:ext>
                </a:extLst>
              </a:tr>
              <a:tr h="13548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INMDLF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Ancestro Racial 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Pertenencia étnica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Pueblo indígena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Pertenencia étnica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Ancestro Racial 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3153189487"/>
                  </a:ext>
                </a:extLst>
              </a:tr>
              <a:tr h="1547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CNMH</a:t>
                      </a: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Etnia (Pertenencia Étnica): gitana; raizal del archipiélago de</a:t>
                      </a: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San Andrés, Providencia y Santa Catalina; negra, mulata, afrocolombiana, afrodescendiente o palenquera de San Basilio).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Etnia específica: Se refiere a la etnia en la que se identifica la persona (en específico lo referente a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étnias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indígenas). Se adjunta listado de etnias</a:t>
                      </a:r>
                    </a:p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269048492"/>
                  </a:ext>
                </a:extLst>
              </a:tr>
              <a:tr h="3698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2700020" algn="ctr"/>
                          <a:tab pos="5400040" algn="r"/>
                          <a:tab pos="449580" algn="l"/>
                        </a:tabLst>
                        <a:defRPr/>
                      </a:pP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4038405998"/>
                  </a:ext>
                </a:extLst>
              </a:tr>
              <a:tr h="602215">
                <a:tc>
                  <a:txBody>
                    <a:bodyPr/>
                    <a:lstStyle/>
                    <a:p>
                      <a:pPr algn="l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82225" marR="8222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32" marR="6832" marT="6832" marB="0" anchor="ctr"/>
                </a:tc>
                <a:extLst>
                  <a:ext uri="{0D108BD9-81ED-4DB2-BD59-A6C34878D82A}">
                    <a16:rowId xmlns:a16="http://schemas.microsoft.com/office/drawing/2014/main" val="3810180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78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e03ba4-1c42-4356-af3e-449ebbe58953">
      <Terms xmlns="http://schemas.microsoft.com/office/infopath/2007/PartnerControls"/>
    </lcf76f155ced4ddcb4097134ff3c332f>
    <TaxCatchAll xmlns="b99b2761-97f8-4f04-adaa-f8438cc2906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45AC561CF32BA42955079D571488521" ma:contentTypeVersion="14" ma:contentTypeDescription="Crear nuevo documento." ma:contentTypeScope="" ma:versionID="0e6d37b44de87402eb0be73ab314306c">
  <xsd:schema xmlns:xsd="http://www.w3.org/2001/XMLSchema" xmlns:xs="http://www.w3.org/2001/XMLSchema" xmlns:p="http://schemas.microsoft.com/office/2006/metadata/properties" xmlns:ns2="59e03ba4-1c42-4356-af3e-449ebbe58953" xmlns:ns3="b99b2761-97f8-4f04-adaa-f8438cc2906d" targetNamespace="http://schemas.microsoft.com/office/2006/metadata/properties" ma:root="true" ma:fieldsID="57de56eba8b4e464fc551ba263a068e8" ns2:_="" ns3:_="">
    <xsd:import namespace="59e03ba4-1c42-4356-af3e-449ebbe58953"/>
    <xsd:import namespace="b99b2761-97f8-4f04-adaa-f8438cc290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e03ba4-1c42-4356-af3e-449ebbe589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b2761-97f8-4f04-adaa-f8438cc2906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34def48-df81-44b0-ba0b-8c7a6e749775}" ma:internalName="TaxCatchAll" ma:showField="CatchAllData" ma:web="b99b2761-97f8-4f04-adaa-f8438cc290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35E664-8A08-417C-BFEA-CB53858D421C}">
  <ds:schemaRefs>
    <ds:schemaRef ds:uri="http://schemas.microsoft.com/office/2006/metadata/properties"/>
    <ds:schemaRef ds:uri="http://schemas.microsoft.com/office/infopath/2007/PartnerControls"/>
    <ds:schemaRef ds:uri="4a84aae7-e3be-476f-ad65-60ca344568f8"/>
    <ds:schemaRef ds:uri="151aedf8-b73a-4565-a4fd-2e9260f5a2dd"/>
  </ds:schemaRefs>
</ds:datastoreItem>
</file>

<file path=customXml/itemProps2.xml><?xml version="1.0" encoding="utf-8"?>
<ds:datastoreItem xmlns:ds="http://schemas.openxmlformats.org/officeDocument/2006/customXml" ds:itemID="{3DE64EDB-457A-48B6-9192-1DD5C4E6CEB3}"/>
</file>

<file path=customXml/itemProps3.xml><?xml version="1.0" encoding="utf-8"?>
<ds:datastoreItem xmlns:ds="http://schemas.openxmlformats.org/officeDocument/2006/customXml" ds:itemID="{60D9F1BF-8416-4719-9833-DD12D4FC9B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23439</TotalTime>
  <Words>2653</Words>
  <Application>Microsoft Office PowerPoint</Application>
  <PresentationFormat>Panorámica</PresentationFormat>
  <Paragraphs>293</Paragraphs>
  <Slides>27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4" baseType="lpstr">
      <vt:lpstr>Arial</vt:lpstr>
      <vt:lpstr>Arial Narrow</vt:lpstr>
      <vt:lpstr>Calibri</vt:lpstr>
      <vt:lpstr>Helvetica</vt:lpstr>
      <vt:lpstr>Verdana</vt:lpstr>
      <vt:lpstr>Wingdings</vt:lpstr>
      <vt:lpstr>Tema de Office</vt:lpstr>
      <vt:lpstr>Presentación de PowerPoint</vt:lpstr>
      <vt:lpstr>Subcomité Técnico  Nacional de Sistemas  de Información - STNSI</vt:lpstr>
      <vt:lpstr>Presentación de PowerPoint</vt:lpstr>
      <vt:lpstr>Presentación de PowerPoint</vt:lpstr>
      <vt:lpstr>Presentación de PowerPoint</vt:lpstr>
      <vt:lpstr>Matrices Diagnóstico de variables étnicas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Revisión y Aprobación POA 2024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Gelman Andres Cardenas Herrera</cp:lastModifiedBy>
  <cp:revision>74</cp:revision>
  <dcterms:created xsi:type="dcterms:W3CDTF">2023-05-08T00:34:42Z</dcterms:created>
  <dcterms:modified xsi:type="dcterms:W3CDTF">2023-12-27T20:03:12Z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0x010100C45AC561CF32BA42955079D571488521</vt:lpwstr>
  </property>
  <property fmtid="{D5CDD505-2E9C-101B-9397-08002B2CF9AE}" pid="3" name="MediaServiceImageTags">
    <vt:lpwstr/>
  </property>
</Properties>
</file>